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3" r:id="rId1"/>
  </p:sldMasterIdLst>
  <p:notesMasterIdLst>
    <p:notesMasterId r:id="rId15"/>
  </p:notesMasterIdLst>
  <p:sldIdLst>
    <p:sldId id="256" r:id="rId2"/>
    <p:sldId id="257" r:id="rId3"/>
    <p:sldId id="305" r:id="rId4"/>
    <p:sldId id="264" r:id="rId5"/>
    <p:sldId id="280" r:id="rId6"/>
    <p:sldId id="311" r:id="rId7"/>
    <p:sldId id="312" r:id="rId8"/>
    <p:sldId id="310" r:id="rId9"/>
    <p:sldId id="306" r:id="rId10"/>
    <p:sldId id="308" r:id="rId11"/>
    <p:sldId id="288" r:id="rId12"/>
    <p:sldId id="309" r:id="rId13"/>
    <p:sldId id="286" r:id="rId14"/>
  </p:sldIdLst>
  <p:sldSz cx="9144000" cy="5143500" type="screen16x9"/>
  <p:notesSz cx="6858000" cy="9144000"/>
  <p:embeddedFontLst>
    <p:embeddedFont>
      <p:font typeface="Montserrat" panose="00000500000000000000" pitchFamily="2" charset="0"/>
      <p:regular r:id="rId16"/>
      <p:bold r:id="rId17"/>
      <p:italic r:id="rId18"/>
      <p:boldItalic r:id="rId19"/>
    </p:embeddedFont>
    <p:embeddedFont>
      <p:font typeface="Montserrat ExtraBold" panose="00000900000000000000" pitchFamily="2" charset="0"/>
      <p:bold r:id="rId20"/>
      <p:boldItalic r:id="rId21"/>
    </p:embeddedFont>
    <p:embeddedFont>
      <p:font typeface="Montserrat ExtraLight" panose="00000300000000000000" pitchFamily="2" charset="0"/>
      <p:regular r:id="rId22"/>
      <p:bold r:id="rId23"/>
      <p:italic r:id="rId24"/>
      <p:boldItalic r:id="rId25"/>
    </p:embeddedFont>
    <p:embeddedFont>
      <p:font typeface="Montserrat Medium" panose="00000600000000000000" pitchFamily="2" charset="0"/>
      <p:regular r:id="rId26"/>
      <p:bold r:id="rId27"/>
      <p:italic r:id="rId28"/>
      <p:boldItalic r:id="rId2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21433"/>
    <a:srgbClr val="FFAB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49F1E8E-03CD-4CFD-A2C8-D36FFF1609CD}">
  <a:tblStyle styleId="{B49F1E8E-03CD-4CFD-A2C8-D36FFF1609CD}"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182" autoAdjust="0"/>
    <p:restoredTop sz="94660"/>
  </p:normalViewPr>
  <p:slideViewPr>
    <p:cSldViewPr snapToGrid="0">
      <p:cViewPr varScale="1">
        <p:scale>
          <a:sx n="95" d="100"/>
          <a:sy n="95" d="100"/>
        </p:scale>
        <p:origin x="360"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font" Target="fonts/font11.fntdata"/><Relationship Id="rId3" Type="http://schemas.openxmlformats.org/officeDocument/2006/relationships/slide" Target="slides/slide2.xml"/><Relationship Id="rId21"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font" Target="fonts/font10.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29" Type="http://schemas.openxmlformats.org/officeDocument/2006/relationships/font" Target="fonts/font1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9.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font" Target="fonts/font8.fntdata"/><Relationship Id="rId28" Type="http://schemas.openxmlformats.org/officeDocument/2006/relationships/font" Target="fonts/font13.fntdata"/><Relationship Id="rId10" Type="http://schemas.openxmlformats.org/officeDocument/2006/relationships/slide" Target="slides/slide9.xml"/><Relationship Id="rId19" Type="http://schemas.openxmlformats.org/officeDocument/2006/relationships/font" Target="fonts/font4.fntdata"/><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 Id="rId27" Type="http://schemas.openxmlformats.org/officeDocument/2006/relationships/font" Target="fonts/font12.fntdata"/><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7f9262ee2f_0_262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7f9262ee2f_0_26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766815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6"/>
        <p:cNvGrpSpPr/>
        <p:nvPr/>
      </p:nvGrpSpPr>
      <p:grpSpPr>
        <a:xfrm>
          <a:off x="0" y="0"/>
          <a:ext cx="0" cy="0"/>
          <a:chOff x="0" y="0"/>
          <a:chExt cx="0" cy="0"/>
        </a:xfrm>
      </p:grpSpPr>
      <p:sp>
        <p:nvSpPr>
          <p:cNvPr id="2187" name="Google Shape;2187;g7f9262ee2f_0_262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8" name="Google Shape;2188;g7f9262ee2f_0_262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6"/>
        <p:cNvGrpSpPr/>
        <p:nvPr/>
      </p:nvGrpSpPr>
      <p:grpSpPr>
        <a:xfrm>
          <a:off x="0" y="0"/>
          <a:ext cx="0" cy="0"/>
          <a:chOff x="0" y="0"/>
          <a:chExt cx="0" cy="0"/>
        </a:xfrm>
      </p:grpSpPr>
      <p:sp>
        <p:nvSpPr>
          <p:cNvPr id="2187" name="Google Shape;2187;g7f9262ee2f_0_262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8" name="Google Shape;2188;g7f9262ee2f_0_262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059878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5"/>
        <p:cNvGrpSpPr/>
        <p:nvPr/>
      </p:nvGrpSpPr>
      <p:grpSpPr>
        <a:xfrm>
          <a:off x="0" y="0"/>
          <a:ext cx="0" cy="0"/>
          <a:chOff x="0" y="0"/>
          <a:chExt cx="0" cy="0"/>
        </a:xfrm>
      </p:grpSpPr>
      <p:sp>
        <p:nvSpPr>
          <p:cNvPr id="2156" name="Google Shape;2156;g7f9262ee2f_0_26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7" name="Google Shape;2157;g7f9262ee2f_0_26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7f9262ee2f_0_262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7f9262ee2f_0_26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7f9262ee2f_0_262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7f9262ee2f_0_26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755364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7f9262ee2f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7f9262ee2f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5"/>
        <p:cNvGrpSpPr/>
        <p:nvPr/>
      </p:nvGrpSpPr>
      <p:grpSpPr>
        <a:xfrm>
          <a:off x="0" y="0"/>
          <a:ext cx="0" cy="0"/>
          <a:chOff x="0" y="0"/>
          <a:chExt cx="0" cy="0"/>
        </a:xfrm>
      </p:grpSpPr>
      <p:sp>
        <p:nvSpPr>
          <p:cNvPr id="2086" name="Google Shape;2086;g7f9262ee2f_0_263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7" name="Google Shape;2087;g7f9262ee2f_0_263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7f9262ee2f_0_262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7f9262ee2f_0_26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462750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7f9262ee2f_0_262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7f9262ee2f_0_26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172144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7f9262ee2f_0_262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7f9262ee2f_0_26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604334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7f9262ee2f_0_262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7f9262ee2f_0_26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6968513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2175900" y="1950100"/>
            <a:ext cx="4792200" cy="6447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3600"/>
              <a:buNone/>
              <a:defRPr sz="3600" b="1">
                <a:solidFill>
                  <a:schemeClr val="lt1"/>
                </a:solidFill>
              </a:defRPr>
            </a:lvl1pPr>
            <a:lvl2pPr lvl="1" algn="ctr">
              <a:spcBef>
                <a:spcPts val="0"/>
              </a:spcBef>
              <a:spcAft>
                <a:spcPts val="0"/>
              </a:spcAft>
              <a:buClr>
                <a:schemeClr val="lt1"/>
              </a:buClr>
              <a:buSzPts val="3600"/>
              <a:buNone/>
              <a:defRPr sz="3600" b="1">
                <a:solidFill>
                  <a:schemeClr val="lt1"/>
                </a:solidFill>
              </a:defRPr>
            </a:lvl2pPr>
            <a:lvl3pPr lvl="2" algn="ctr">
              <a:spcBef>
                <a:spcPts val="0"/>
              </a:spcBef>
              <a:spcAft>
                <a:spcPts val="0"/>
              </a:spcAft>
              <a:buClr>
                <a:schemeClr val="lt1"/>
              </a:buClr>
              <a:buSzPts val="3600"/>
              <a:buNone/>
              <a:defRPr sz="3600" b="1">
                <a:solidFill>
                  <a:schemeClr val="lt1"/>
                </a:solidFill>
              </a:defRPr>
            </a:lvl3pPr>
            <a:lvl4pPr lvl="3" algn="ctr">
              <a:spcBef>
                <a:spcPts val="0"/>
              </a:spcBef>
              <a:spcAft>
                <a:spcPts val="0"/>
              </a:spcAft>
              <a:buClr>
                <a:schemeClr val="lt1"/>
              </a:buClr>
              <a:buSzPts val="3600"/>
              <a:buNone/>
              <a:defRPr sz="3600" b="1">
                <a:solidFill>
                  <a:schemeClr val="lt1"/>
                </a:solidFill>
              </a:defRPr>
            </a:lvl4pPr>
            <a:lvl5pPr lvl="4" algn="ctr">
              <a:spcBef>
                <a:spcPts val="0"/>
              </a:spcBef>
              <a:spcAft>
                <a:spcPts val="0"/>
              </a:spcAft>
              <a:buClr>
                <a:schemeClr val="lt1"/>
              </a:buClr>
              <a:buSzPts val="3600"/>
              <a:buNone/>
              <a:defRPr sz="3600" b="1">
                <a:solidFill>
                  <a:schemeClr val="lt1"/>
                </a:solidFill>
              </a:defRPr>
            </a:lvl5pPr>
            <a:lvl6pPr lvl="5" algn="ctr">
              <a:spcBef>
                <a:spcPts val="0"/>
              </a:spcBef>
              <a:spcAft>
                <a:spcPts val="0"/>
              </a:spcAft>
              <a:buClr>
                <a:schemeClr val="lt1"/>
              </a:buClr>
              <a:buSzPts val="3600"/>
              <a:buNone/>
              <a:defRPr sz="3600" b="1">
                <a:solidFill>
                  <a:schemeClr val="lt1"/>
                </a:solidFill>
              </a:defRPr>
            </a:lvl6pPr>
            <a:lvl7pPr lvl="6" algn="ctr">
              <a:spcBef>
                <a:spcPts val="0"/>
              </a:spcBef>
              <a:spcAft>
                <a:spcPts val="0"/>
              </a:spcAft>
              <a:buClr>
                <a:schemeClr val="lt1"/>
              </a:buClr>
              <a:buSzPts val="3600"/>
              <a:buNone/>
              <a:defRPr sz="3600" b="1">
                <a:solidFill>
                  <a:schemeClr val="lt1"/>
                </a:solidFill>
              </a:defRPr>
            </a:lvl7pPr>
            <a:lvl8pPr lvl="7" algn="ctr">
              <a:spcBef>
                <a:spcPts val="0"/>
              </a:spcBef>
              <a:spcAft>
                <a:spcPts val="0"/>
              </a:spcAft>
              <a:buClr>
                <a:schemeClr val="lt1"/>
              </a:buClr>
              <a:buSzPts val="3600"/>
              <a:buNone/>
              <a:defRPr sz="3600" b="1">
                <a:solidFill>
                  <a:schemeClr val="lt1"/>
                </a:solidFill>
              </a:defRPr>
            </a:lvl8pPr>
            <a:lvl9pPr lvl="8" algn="ctr">
              <a:spcBef>
                <a:spcPts val="0"/>
              </a:spcBef>
              <a:spcAft>
                <a:spcPts val="0"/>
              </a:spcAft>
              <a:buClr>
                <a:schemeClr val="lt1"/>
              </a:buClr>
              <a:buSzPts val="3600"/>
              <a:buNone/>
              <a:defRPr sz="3600" b="1">
                <a:solidFill>
                  <a:schemeClr val="lt1"/>
                </a:solidFill>
              </a:defRPr>
            </a:lvl9pPr>
          </a:lstStyle>
          <a:p>
            <a:endParaRPr/>
          </a:p>
        </p:txBody>
      </p:sp>
      <p:sp>
        <p:nvSpPr>
          <p:cNvPr id="10" name="Google Shape;10;p2"/>
          <p:cNvSpPr txBox="1">
            <a:spLocks noGrp="1"/>
          </p:cNvSpPr>
          <p:nvPr>
            <p:ph type="subTitle" idx="1"/>
          </p:nvPr>
        </p:nvSpPr>
        <p:spPr>
          <a:xfrm>
            <a:off x="2044200" y="3704650"/>
            <a:ext cx="5055600" cy="4647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accent1"/>
              </a:buClr>
              <a:buSzPts val="1400"/>
              <a:buNone/>
              <a:defRPr sz="1400">
                <a:solidFill>
                  <a:schemeClr val="accent1"/>
                </a:solidFill>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blipFill>
          <a:blip r:embed="rId2">
            <a:alphaModFix/>
          </a:blip>
          <a:stretch>
            <a:fillRect/>
          </a:stretch>
        </a:blipFill>
        <a:effectLst/>
      </p:bgPr>
    </p:bg>
    <p:spTree>
      <p:nvGrpSpPr>
        <p:cNvPr id="1" name="Shape 18"/>
        <p:cNvGrpSpPr/>
        <p:nvPr/>
      </p:nvGrpSpPr>
      <p:grpSpPr>
        <a:xfrm>
          <a:off x="0" y="0"/>
          <a:ext cx="0" cy="0"/>
          <a:chOff x="0" y="0"/>
          <a:chExt cx="0" cy="0"/>
        </a:xfrm>
      </p:grpSpPr>
      <p:sp>
        <p:nvSpPr>
          <p:cNvPr id="19" name="Google Shape;19;p5"/>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20" name="Google Shape;20;p5"/>
          <p:cNvSpPr txBox="1">
            <a:spLocks noGrp="1"/>
          </p:cNvSpPr>
          <p:nvPr>
            <p:ph type="body" idx="1"/>
          </p:nvPr>
        </p:nvSpPr>
        <p:spPr>
          <a:xfrm>
            <a:off x="938500" y="1659275"/>
            <a:ext cx="3186900" cy="2760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
        <p:nvSpPr>
          <p:cNvPr id="21" name="Google Shape;21;p5"/>
          <p:cNvSpPr txBox="1">
            <a:spLocks noGrp="1"/>
          </p:cNvSpPr>
          <p:nvPr>
            <p:ph type="body" idx="2"/>
          </p:nvPr>
        </p:nvSpPr>
        <p:spPr>
          <a:xfrm>
            <a:off x="5037525" y="1659275"/>
            <a:ext cx="3186900" cy="2760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blipFill>
          <a:blip r:embed="rId2">
            <a:alphaModFix/>
          </a:blip>
          <a:stretch>
            <a:fillRect/>
          </a:stretch>
        </a:blipFill>
        <a:effectLst/>
      </p:bgPr>
    </p:bg>
    <p:spTree>
      <p:nvGrpSpPr>
        <p:cNvPr id="1" name="Shape 31"/>
        <p:cNvGrpSpPr/>
        <p:nvPr/>
      </p:nvGrpSpPr>
      <p:grpSpPr>
        <a:xfrm>
          <a:off x="0" y="0"/>
          <a:ext cx="0" cy="0"/>
          <a:chOff x="0" y="0"/>
          <a:chExt cx="0" cy="0"/>
        </a:xfrm>
      </p:grpSpPr>
      <p:sp>
        <p:nvSpPr>
          <p:cNvPr id="32" name="Google Shape;32;p9"/>
          <p:cNvSpPr txBox="1">
            <a:spLocks noGrp="1"/>
          </p:cNvSpPr>
          <p:nvPr>
            <p:ph type="subTitle" idx="1"/>
          </p:nvPr>
        </p:nvSpPr>
        <p:spPr>
          <a:xfrm>
            <a:off x="938500" y="1769575"/>
            <a:ext cx="2871600" cy="1235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lt2"/>
              </a:buClr>
              <a:buSzPts val="1600"/>
              <a:buNone/>
              <a:defRPr sz="1600">
                <a:solidFill>
                  <a:schemeClr val="lt2"/>
                </a:solidFill>
              </a:defRPr>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a:endParaRPr/>
          </a:p>
        </p:txBody>
      </p:sp>
      <p:sp>
        <p:nvSpPr>
          <p:cNvPr id="33" name="Google Shape;33;p9"/>
          <p:cNvSpPr txBox="1">
            <a:spLocks noGrp="1"/>
          </p:cNvSpPr>
          <p:nvPr>
            <p:ph type="body" idx="2"/>
          </p:nvPr>
        </p:nvSpPr>
        <p:spPr>
          <a:xfrm>
            <a:off x="4703375" y="909600"/>
            <a:ext cx="3468900" cy="33243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Clr>
                <a:schemeClr val="lt1"/>
              </a:buClr>
              <a:buSzPts val="1400"/>
              <a:buChar char="●"/>
              <a:defRPr sz="1400">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
        <p:nvSpPr>
          <p:cNvPr id="34" name="Google Shape;34;p9"/>
          <p:cNvSpPr txBox="1">
            <a:spLocks noGrp="1"/>
          </p:cNvSpPr>
          <p:nvPr>
            <p:ph type="title"/>
          </p:nvPr>
        </p:nvSpPr>
        <p:spPr>
          <a:xfrm>
            <a:off x="938500" y="445025"/>
            <a:ext cx="32238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40"/>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Bullet Points">
  <p:cSld name="CAPTION_ONLY_3">
    <p:bg>
      <p:bgPr>
        <a:blipFill>
          <a:blip r:embed="rId2">
            <a:alphaModFix/>
          </a:blip>
          <a:stretch>
            <a:fillRect/>
          </a:stretch>
        </a:blipFill>
        <a:effectLst/>
      </p:bgPr>
    </p:bg>
    <p:spTree>
      <p:nvGrpSpPr>
        <p:cNvPr id="1" name="Shape 41"/>
        <p:cNvGrpSpPr/>
        <p:nvPr/>
      </p:nvGrpSpPr>
      <p:grpSpPr>
        <a:xfrm>
          <a:off x="0" y="0"/>
          <a:ext cx="0" cy="0"/>
          <a:chOff x="0" y="0"/>
          <a:chExt cx="0" cy="0"/>
        </a:xfrm>
      </p:grpSpPr>
      <p:sp>
        <p:nvSpPr>
          <p:cNvPr id="42" name="Google Shape;42;p13"/>
          <p:cNvSpPr txBox="1">
            <a:spLocks noGrp="1"/>
          </p:cNvSpPr>
          <p:nvPr>
            <p:ph type="title"/>
          </p:nvPr>
        </p:nvSpPr>
        <p:spPr>
          <a:xfrm>
            <a:off x="938500" y="445025"/>
            <a:ext cx="57357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43" name="Google Shape;43;p13"/>
          <p:cNvSpPr txBox="1">
            <a:spLocks noGrp="1"/>
          </p:cNvSpPr>
          <p:nvPr>
            <p:ph type="body" idx="1"/>
          </p:nvPr>
        </p:nvSpPr>
        <p:spPr>
          <a:xfrm>
            <a:off x="938500" y="1246025"/>
            <a:ext cx="7172100" cy="3039900"/>
          </a:xfrm>
          <a:prstGeom prst="rect">
            <a:avLst/>
          </a:prstGeom>
        </p:spPr>
        <p:txBody>
          <a:bodyPr spcFirstLastPara="1" wrap="square" lIns="91425" tIns="91425" rIns="91425" bIns="91425" anchor="t" anchorCtr="0">
            <a:noAutofit/>
          </a:bodyPr>
          <a:lstStyle>
            <a:lvl1pPr marL="457200" lvl="0" indent="-301625" rtl="0">
              <a:spcBef>
                <a:spcPts val="0"/>
              </a:spcBef>
              <a:spcAft>
                <a:spcPts val="0"/>
              </a:spcAft>
              <a:buClr>
                <a:schemeClr val="lt1"/>
              </a:buClr>
              <a:buSzPts val="1150"/>
              <a:buChar char="●"/>
              <a:defRPr sz="1150">
                <a:solidFill>
                  <a:schemeClr val="lt1"/>
                </a:solidFill>
              </a:defRPr>
            </a:lvl1pPr>
            <a:lvl2pPr marL="914400" lvl="1" indent="-301625" rtl="0">
              <a:spcBef>
                <a:spcPts val="1600"/>
              </a:spcBef>
              <a:spcAft>
                <a:spcPts val="0"/>
              </a:spcAft>
              <a:buClr>
                <a:schemeClr val="lt1"/>
              </a:buClr>
              <a:buSzPts val="1150"/>
              <a:buChar char="○"/>
              <a:defRPr sz="1150">
                <a:solidFill>
                  <a:schemeClr val="lt1"/>
                </a:solidFill>
              </a:defRPr>
            </a:lvl2pPr>
            <a:lvl3pPr marL="1371600" lvl="2" indent="-301625" rtl="0">
              <a:spcBef>
                <a:spcPts val="1600"/>
              </a:spcBef>
              <a:spcAft>
                <a:spcPts val="0"/>
              </a:spcAft>
              <a:buClr>
                <a:schemeClr val="lt1"/>
              </a:buClr>
              <a:buSzPts val="1150"/>
              <a:buChar char="■"/>
              <a:defRPr sz="1150">
                <a:solidFill>
                  <a:schemeClr val="lt1"/>
                </a:solidFill>
              </a:defRPr>
            </a:lvl3pPr>
            <a:lvl4pPr marL="1828800" lvl="3" indent="-301625" rtl="0">
              <a:spcBef>
                <a:spcPts val="1600"/>
              </a:spcBef>
              <a:spcAft>
                <a:spcPts val="0"/>
              </a:spcAft>
              <a:buClr>
                <a:schemeClr val="lt1"/>
              </a:buClr>
              <a:buSzPts val="1150"/>
              <a:buChar char="●"/>
              <a:defRPr sz="1150">
                <a:solidFill>
                  <a:schemeClr val="lt1"/>
                </a:solidFill>
              </a:defRPr>
            </a:lvl4pPr>
            <a:lvl5pPr marL="2286000" lvl="4" indent="-301625" rtl="0">
              <a:spcBef>
                <a:spcPts val="1600"/>
              </a:spcBef>
              <a:spcAft>
                <a:spcPts val="0"/>
              </a:spcAft>
              <a:buClr>
                <a:schemeClr val="lt1"/>
              </a:buClr>
              <a:buSzPts val="1150"/>
              <a:buChar char="○"/>
              <a:defRPr sz="1150">
                <a:solidFill>
                  <a:schemeClr val="lt1"/>
                </a:solidFill>
              </a:defRPr>
            </a:lvl5pPr>
            <a:lvl6pPr marL="2743200" lvl="5" indent="-301625" rtl="0">
              <a:spcBef>
                <a:spcPts val="1600"/>
              </a:spcBef>
              <a:spcAft>
                <a:spcPts val="0"/>
              </a:spcAft>
              <a:buClr>
                <a:schemeClr val="lt1"/>
              </a:buClr>
              <a:buSzPts val="1150"/>
              <a:buChar char="■"/>
              <a:defRPr sz="1150">
                <a:solidFill>
                  <a:schemeClr val="lt1"/>
                </a:solidFill>
              </a:defRPr>
            </a:lvl6pPr>
            <a:lvl7pPr marL="3200400" lvl="6" indent="-301625" rtl="0">
              <a:spcBef>
                <a:spcPts val="1600"/>
              </a:spcBef>
              <a:spcAft>
                <a:spcPts val="0"/>
              </a:spcAft>
              <a:buClr>
                <a:schemeClr val="lt1"/>
              </a:buClr>
              <a:buSzPts val="1150"/>
              <a:buChar char="●"/>
              <a:defRPr sz="1150">
                <a:solidFill>
                  <a:schemeClr val="lt1"/>
                </a:solidFill>
              </a:defRPr>
            </a:lvl7pPr>
            <a:lvl8pPr marL="3657600" lvl="7" indent="-301625" rtl="0">
              <a:spcBef>
                <a:spcPts val="1600"/>
              </a:spcBef>
              <a:spcAft>
                <a:spcPts val="0"/>
              </a:spcAft>
              <a:buClr>
                <a:schemeClr val="lt1"/>
              </a:buClr>
              <a:buSzPts val="1150"/>
              <a:buChar char="○"/>
              <a:defRPr sz="1150">
                <a:solidFill>
                  <a:schemeClr val="lt1"/>
                </a:solidFill>
              </a:defRPr>
            </a:lvl8pPr>
            <a:lvl9pPr marL="4114800" lvl="8" indent="-301625" rtl="0">
              <a:spcBef>
                <a:spcPts val="1600"/>
              </a:spcBef>
              <a:spcAft>
                <a:spcPts val="1600"/>
              </a:spcAft>
              <a:buClr>
                <a:schemeClr val="lt1"/>
              </a:buClr>
              <a:buSzPts val="1150"/>
              <a:buChar char="■"/>
              <a:defRPr sz="1150">
                <a:solidFill>
                  <a:schemeClr val="lt1"/>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Three Columns ">
  <p:cSld name="SECTION_TITLE_AND_DESCRIPTION_1_1">
    <p:bg>
      <p:bgPr>
        <a:blipFill>
          <a:blip r:embed="rId2">
            <a:alphaModFix/>
          </a:blip>
          <a:stretch>
            <a:fillRect/>
          </a:stretch>
        </a:blipFill>
        <a:effectLst/>
      </p:bgPr>
    </p:bg>
    <p:spTree>
      <p:nvGrpSpPr>
        <p:cNvPr id="1" name="Shape 66"/>
        <p:cNvGrpSpPr/>
        <p:nvPr/>
      </p:nvGrpSpPr>
      <p:grpSpPr>
        <a:xfrm>
          <a:off x="0" y="0"/>
          <a:ext cx="0" cy="0"/>
          <a:chOff x="0" y="0"/>
          <a:chExt cx="0" cy="0"/>
        </a:xfrm>
      </p:grpSpPr>
      <p:sp>
        <p:nvSpPr>
          <p:cNvPr id="67" name="Google Shape;67;p18"/>
          <p:cNvSpPr txBox="1">
            <a:spLocks noGrp="1"/>
          </p:cNvSpPr>
          <p:nvPr>
            <p:ph type="title"/>
          </p:nvPr>
        </p:nvSpPr>
        <p:spPr>
          <a:xfrm>
            <a:off x="3538497" y="27679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68" name="Google Shape;68;p18"/>
          <p:cNvSpPr txBox="1">
            <a:spLocks noGrp="1"/>
          </p:cNvSpPr>
          <p:nvPr>
            <p:ph type="subTitle" idx="1"/>
          </p:nvPr>
        </p:nvSpPr>
        <p:spPr>
          <a:xfrm>
            <a:off x="3538497" y="34528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69" name="Google Shape;69;p18"/>
          <p:cNvSpPr txBox="1">
            <a:spLocks noGrp="1"/>
          </p:cNvSpPr>
          <p:nvPr>
            <p:ph type="title" idx="2"/>
          </p:nvPr>
        </p:nvSpPr>
        <p:spPr>
          <a:xfrm>
            <a:off x="6028553" y="27679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70" name="Google Shape;70;p18"/>
          <p:cNvSpPr txBox="1">
            <a:spLocks noGrp="1"/>
          </p:cNvSpPr>
          <p:nvPr>
            <p:ph type="subTitle" idx="3"/>
          </p:nvPr>
        </p:nvSpPr>
        <p:spPr>
          <a:xfrm>
            <a:off x="6028553" y="34528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71" name="Google Shape;71;p18"/>
          <p:cNvSpPr txBox="1">
            <a:spLocks noGrp="1"/>
          </p:cNvSpPr>
          <p:nvPr>
            <p:ph type="title" idx="4"/>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72" name="Google Shape;72;p18"/>
          <p:cNvSpPr txBox="1">
            <a:spLocks noGrp="1"/>
          </p:cNvSpPr>
          <p:nvPr>
            <p:ph type="title" idx="5"/>
          </p:nvPr>
        </p:nvSpPr>
        <p:spPr>
          <a:xfrm>
            <a:off x="1048447" y="27679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73" name="Google Shape;73;p18"/>
          <p:cNvSpPr txBox="1">
            <a:spLocks noGrp="1"/>
          </p:cNvSpPr>
          <p:nvPr>
            <p:ph type="subTitle" idx="6"/>
          </p:nvPr>
        </p:nvSpPr>
        <p:spPr>
          <a:xfrm>
            <a:off x="1048447" y="34528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hanks + Credits">
  <p:cSld name="SECTION_HEADER_1">
    <p:bg>
      <p:bgPr>
        <a:blipFill>
          <a:blip r:embed="rId2">
            <a:alphaModFix/>
          </a:blip>
          <a:stretch>
            <a:fillRect/>
          </a:stretch>
        </a:blipFill>
        <a:effectLst/>
      </p:bgPr>
    </p:bg>
    <p:spTree>
      <p:nvGrpSpPr>
        <p:cNvPr id="1" name="Shape 144"/>
        <p:cNvGrpSpPr/>
        <p:nvPr/>
      </p:nvGrpSpPr>
      <p:grpSpPr>
        <a:xfrm>
          <a:off x="0" y="0"/>
          <a:ext cx="0" cy="0"/>
          <a:chOff x="0" y="0"/>
          <a:chExt cx="0" cy="0"/>
        </a:xfrm>
      </p:grpSpPr>
      <p:sp>
        <p:nvSpPr>
          <p:cNvPr id="145" name="Google Shape;145;p33"/>
          <p:cNvSpPr txBox="1">
            <a:spLocks noGrp="1"/>
          </p:cNvSpPr>
          <p:nvPr>
            <p:ph type="title"/>
          </p:nvPr>
        </p:nvSpPr>
        <p:spPr>
          <a:xfrm>
            <a:off x="924870" y="760375"/>
            <a:ext cx="3068700" cy="5988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
        <p:nvSpPr>
          <p:cNvPr id="146" name="Google Shape;146;p33"/>
          <p:cNvSpPr txBox="1">
            <a:spLocks noGrp="1"/>
          </p:cNvSpPr>
          <p:nvPr>
            <p:ph type="subTitle" idx="1"/>
          </p:nvPr>
        </p:nvSpPr>
        <p:spPr>
          <a:xfrm>
            <a:off x="924875" y="1684275"/>
            <a:ext cx="3305400" cy="1092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400"/>
              <a:buNone/>
              <a:defRPr sz="1400">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a:endParaRPr/>
          </a:p>
        </p:txBody>
      </p:sp>
      <p:sp>
        <p:nvSpPr>
          <p:cNvPr id="147" name="Google Shape;147;p33"/>
          <p:cNvSpPr txBox="1"/>
          <p:nvPr/>
        </p:nvSpPr>
        <p:spPr>
          <a:xfrm>
            <a:off x="924875" y="3570000"/>
            <a:ext cx="3305400" cy="666900"/>
          </a:xfrm>
          <a:prstGeom prst="rect">
            <a:avLst/>
          </a:prstGeom>
          <a:noFill/>
          <a:ln>
            <a:noFill/>
          </a:ln>
        </p:spPr>
        <p:txBody>
          <a:bodyPr spcFirstLastPara="1" wrap="square" lIns="91425" tIns="91425" rIns="91425" bIns="91425" anchor="t" anchorCtr="0">
            <a:noAutofit/>
          </a:bodyPr>
          <a:lstStyle/>
          <a:p>
            <a:pPr marL="0" lvl="0" indent="0" algn="l" rtl="0">
              <a:spcBef>
                <a:spcPts val="300"/>
              </a:spcBef>
              <a:spcAft>
                <a:spcPts val="0"/>
              </a:spcAft>
              <a:buNone/>
            </a:pPr>
            <a:r>
              <a:rPr lang="en" sz="1000">
                <a:solidFill>
                  <a:schemeClr val="accent1"/>
                </a:solidFill>
                <a:latin typeface="Montserrat Medium"/>
                <a:ea typeface="Montserrat Medium"/>
                <a:cs typeface="Montserrat Medium"/>
                <a:sym typeface="Montserrat Medium"/>
              </a:rPr>
              <a:t>CREDITS: This presentation template was created by </a:t>
            </a:r>
            <a:r>
              <a:rPr lang="en" sz="1000">
                <a:solidFill>
                  <a:schemeClr val="accent1"/>
                </a:solidFill>
                <a:uFill>
                  <a:noFill/>
                </a:uFill>
                <a:latin typeface="Montserrat Medium"/>
                <a:ea typeface="Montserrat Medium"/>
                <a:cs typeface="Montserrat Medium"/>
                <a:sym typeface="Montserrat Medium"/>
                <a:hlinkClick r:id="rId3">
                  <a:extLst>
                    <a:ext uri="{A12FA001-AC4F-418D-AE19-62706E023703}">
                      <ahyp:hlinkClr xmlns:ahyp="http://schemas.microsoft.com/office/drawing/2018/hyperlinkcolor" val="tx"/>
                    </a:ext>
                  </a:extLst>
                </a:hlinkClick>
              </a:rPr>
              <a:t>Slidesgo</a:t>
            </a:r>
            <a:r>
              <a:rPr lang="en" sz="1000">
                <a:solidFill>
                  <a:schemeClr val="accent1"/>
                </a:solidFill>
                <a:latin typeface="Montserrat Medium"/>
                <a:ea typeface="Montserrat Medium"/>
                <a:cs typeface="Montserrat Medium"/>
                <a:sym typeface="Montserrat Medium"/>
              </a:rPr>
              <a:t>, including icons by </a:t>
            </a:r>
            <a:r>
              <a:rPr lang="en" sz="1000">
                <a:solidFill>
                  <a:schemeClr val="accent1"/>
                </a:solidFill>
                <a:uFill>
                  <a:noFill/>
                </a:uFill>
                <a:latin typeface="Montserrat Medium"/>
                <a:ea typeface="Montserrat Medium"/>
                <a:cs typeface="Montserrat Medium"/>
                <a:sym typeface="Montserrat Medium"/>
                <a:hlinkClick r:id="rId4">
                  <a:extLst>
                    <a:ext uri="{A12FA001-AC4F-418D-AE19-62706E023703}">
                      <ahyp:hlinkClr xmlns:ahyp="http://schemas.microsoft.com/office/drawing/2018/hyperlinkcolor" val="tx"/>
                    </a:ext>
                  </a:extLst>
                </a:hlinkClick>
              </a:rPr>
              <a:t>Flaticon</a:t>
            </a:r>
            <a:r>
              <a:rPr lang="en" sz="1000">
                <a:solidFill>
                  <a:schemeClr val="accent1"/>
                </a:solidFill>
                <a:latin typeface="Montserrat Medium"/>
                <a:ea typeface="Montserrat Medium"/>
                <a:cs typeface="Montserrat Medium"/>
                <a:sym typeface="Montserrat Medium"/>
              </a:rPr>
              <a:t>, and infographics &amp; images by </a:t>
            </a:r>
            <a:r>
              <a:rPr lang="en" sz="1000">
                <a:solidFill>
                  <a:schemeClr val="accent1"/>
                </a:solidFill>
                <a:uFill>
                  <a:noFill/>
                </a:uFill>
                <a:latin typeface="Montserrat Medium"/>
                <a:ea typeface="Montserrat Medium"/>
                <a:cs typeface="Montserrat Medium"/>
                <a:sym typeface="Montserrat Medium"/>
                <a:hlinkClick r:id="rId5">
                  <a:extLst>
                    <a:ext uri="{A12FA001-AC4F-418D-AE19-62706E023703}">
                      <ahyp:hlinkClr xmlns:ahyp="http://schemas.microsoft.com/office/drawing/2018/hyperlinkcolor" val="tx"/>
                    </a:ext>
                  </a:extLst>
                </a:hlinkClick>
              </a:rPr>
              <a:t>Freepik</a:t>
            </a:r>
            <a:r>
              <a:rPr lang="en" sz="1000">
                <a:solidFill>
                  <a:schemeClr val="accent1"/>
                </a:solidFill>
                <a:latin typeface="Montserrat Medium"/>
                <a:ea typeface="Montserrat Medium"/>
                <a:cs typeface="Montserrat Medium"/>
                <a:sym typeface="Montserrat Medium"/>
              </a:rPr>
              <a:t>. </a:t>
            </a:r>
            <a:endParaRPr sz="1000">
              <a:solidFill>
                <a:schemeClr val="accent1"/>
              </a:solidFill>
              <a:latin typeface="Montserrat Medium"/>
              <a:ea typeface="Montserrat Medium"/>
              <a:cs typeface="Montserrat Medium"/>
              <a:sym typeface="Montserrat Medium"/>
            </a:endParaRPr>
          </a:p>
          <a:p>
            <a:pPr marL="0" lvl="0" indent="0" algn="l" rtl="0">
              <a:spcBef>
                <a:spcPts val="300"/>
              </a:spcBef>
              <a:spcAft>
                <a:spcPts val="0"/>
              </a:spcAft>
              <a:buNone/>
            </a:pPr>
            <a:endParaRPr sz="1000">
              <a:solidFill>
                <a:schemeClr val="accent1"/>
              </a:solidFill>
              <a:latin typeface="Montserrat Medium"/>
              <a:ea typeface="Montserrat Medium"/>
              <a:cs typeface="Montserrat Medium"/>
              <a:sym typeface="Montserrat Medium"/>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 Bullet points 1">
  <p:cSld name="SECTION_TITLE_AND_DESCRIPTION_1_1_2">
    <p:bg>
      <p:bgPr>
        <a:blipFill>
          <a:blip r:embed="rId2">
            <a:alphaModFix/>
          </a:blip>
          <a:stretch>
            <a:fillRect/>
          </a:stretch>
        </a:blipFill>
        <a:effectLst/>
      </p:bgPr>
    </p:bg>
    <p:spTree>
      <p:nvGrpSpPr>
        <p:cNvPr id="1" name="Shape 148"/>
        <p:cNvGrpSpPr/>
        <p:nvPr/>
      </p:nvGrpSpPr>
      <p:grpSpPr>
        <a:xfrm>
          <a:off x="0" y="0"/>
          <a:ext cx="0" cy="0"/>
          <a:chOff x="0" y="0"/>
          <a:chExt cx="0" cy="0"/>
        </a:xfrm>
      </p:grpSpPr>
      <p:sp>
        <p:nvSpPr>
          <p:cNvPr id="149" name="Google Shape;149;p34"/>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150" name="Google Shape;150;p34"/>
          <p:cNvSpPr txBox="1">
            <a:spLocks noGrp="1"/>
          </p:cNvSpPr>
          <p:nvPr>
            <p:ph type="body" idx="1"/>
          </p:nvPr>
        </p:nvSpPr>
        <p:spPr>
          <a:xfrm>
            <a:off x="938500" y="1659275"/>
            <a:ext cx="4946400" cy="2760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Montserrat ExtraBold"/>
              <a:buNone/>
              <a:defRPr sz="2800">
                <a:solidFill>
                  <a:schemeClr val="lt1"/>
                </a:solidFill>
                <a:latin typeface="Montserrat ExtraBold"/>
                <a:ea typeface="Montserrat ExtraBold"/>
                <a:cs typeface="Montserrat ExtraBold"/>
                <a:sym typeface="Montserrat ExtraBold"/>
              </a:defRPr>
            </a:lvl1pPr>
            <a:lvl2pPr lvl="1">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2pPr>
            <a:lvl3pPr lvl="2">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3pPr>
            <a:lvl4pPr lvl="3">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4pPr>
            <a:lvl5pPr lvl="4">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5pPr>
            <a:lvl6pPr lvl="5">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6pPr>
            <a:lvl7pPr lvl="6">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7pPr>
            <a:lvl8pPr lvl="7">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8pPr>
            <a:lvl9pPr lvl="8">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marL="914400" lvl="1"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marL="1371600" lvl="2"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marL="1828800" lvl="3"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marL="2286000" lvl="4"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marL="2743200" lvl="5"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marL="3200400" lvl="6"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marL="3657600" lvl="7"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marL="4114800" lvl="8" indent="-317500">
              <a:lnSpc>
                <a:spcPct val="100000"/>
              </a:lnSpc>
              <a:spcBef>
                <a:spcPts val="1600"/>
              </a:spcBef>
              <a:spcAft>
                <a:spcPts val="1600"/>
              </a:spcAft>
              <a:buClr>
                <a:schemeClr val="dk2"/>
              </a:buClr>
              <a:buSzPts val="1400"/>
              <a:buFont typeface="Montserrat"/>
              <a:buChar char="■"/>
              <a:defRPr>
                <a:solidFill>
                  <a:schemeClr val="dk2"/>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5" r:id="rId3"/>
    <p:sldLayoutId id="2147483658" r:id="rId4"/>
    <p:sldLayoutId id="2147483659" r:id="rId5"/>
    <p:sldLayoutId id="2147483664" r:id="rId6"/>
    <p:sldLayoutId id="2147483679" r:id="rId7"/>
    <p:sldLayoutId id="2147483680"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hyperlink" Target="file:///C:\Users\Harsha\Downloads\chatbot-paper.pdf" TargetMode="External"/><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pic>
        <p:nvPicPr>
          <p:cNvPr id="2" name="Google Shape;2182;p69">
            <a:extLst>
              <a:ext uri="{FF2B5EF4-FFF2-40B4-BE49-F238E27FC236}">
                <a16:creationId xmlns:a16="http://schemas.microsoft.com/office/drawing/2014/main" id="{B6AFDE47-069F-EE74-C312-6A3A0EC00B77}"/>
              </a:ext>
            </a:extLst>
          </p:cNvPr>
          <p:cNvPicPr preferRelativeResize="0"/>
          <p:nvPr/>
        </p:nvPicPr>
        <p:blipFill>
          <a:blip r:embed="rId3">
            <a:alphaModFix/>
          </a:blip>
          <a:stretch>
            <a:fillRect/>
          </a:stretch>
        </p:blipFill>
        <p:spPr>
          <a:xfrm rot="1521546">
            <a:off x="-3043288" y="2272493"/>
            <a:ext cx="21602988" cy="2930778"/>
          </a:xfrm>
          <a:prstGeom prst="rect">
            <a:avLst/>
          </a:prstGeom>
          <a:noFill/>
          <a:ln>
            <a:noFill/>
          </a:ln>
        </p:spPr>
      </p:pic>
      <p:sp>
        <p:nvSpPr>
          <p:cNvPr id="162" name="Google Shape;162;p38"/>
          <p:cNvSpPr txBox="1">
            <a:spLocks noGrp="1"/>
          </p:cNvSpPr>
          <p:nvPr>
            <p:ph type="ctrTitle"/>
          </p:nvPr>
        </p:nvSpPr>
        <p:spPr>
          <a:xfrm>
            <a:off x="1195526" y="1562283"/>
            <a:ext cx="6752947" cy="1092000"/>
          </a:xfrm>
          <a:prstGeom prst="rect">
            <a:avLst/>
          </a:prstGeom>
          <a:effectLst>
            <a:outerShdw blurRad="142875" dist="19050" dir="8760000" algn="bl" rotWithShape="0">
              <a:srgbClr val="76A5AF">
                <a:alpha val="50000"/>
              </a:srgbClr>
            </a:outerShdw>
          </a:effectLst>
        </p:spPr>
        <p:txBody>
          <a:bodyPr spcFirstLastPara="1" wrap="square" lIns="91425" tIns="91425" rIns="91425" bIns="91425" anchor="b" anchorCtr="0">
            <a:noAutofit/>
          </a:bodyPr>
          <a:lstStyle/>
          <a:p>
            <a:pPr marL="0" lvl="0" indent="0" algn="ctr" rtl="0">
              <a:spcBef>
                <a:spcPts val="0"/>
              </a:spcBef>
              <a:spcAft>
                <a:spcPts val="0"/>
              </a:spcAft>
              <a:buNone/>
            </a:pPr>
            <a:r>
              <a:rPr lang="en-IN" dirty="0"/>
              <a:t>CHATBOT USING NLP FOR IMPAIRED PEOPLE</a:t>
            </a:r>
            <a:endParaRPr dirty="0"/>
          </a:p>
        </p:txBody>
      </p:sp>
      <p:sp>
        <p:nvSpPr>
          <p:cNvPr id="163" name="Google Shape;163;p38"/>
          <p:cNvSpPr txBox="1">
            <a:spLocks noGrp="1"/>
          </p:cNvSpPr>
          <p:nvPr>
            <p:ph type="subTitle" idx="1"/>
          </p:nvPr>
        </p:nvSpPr>
        <p:spPr>
          <a:xfrm>
            <a:off x="2131178" y="3581217"/>
            <a:ext cx="5055600" cy="464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u="sng" dirty="0"/>
              <a:t>Team Members :</a:t>
            </a:r>
            <a:endParaRPr b="1" u="sng" dirty="0"/>
          </a:p>
        </p:txBody>
      </p:sp>
      <p:sp>
        <p:nvSpPr>
          <p:cNvPr id="164" name="Google Shape;164;p38"/>
          <p:cNvSpPr txBox="1">
            <a:spLocks noGrp="1"/>
          </p:cNvSpPr>
          <p:nvPr>
            <p:ph type="ctrTitle"/>
          </p:nvPr>
        </p:nvSpPr>
        <p:spPr>
          <a:xfrm>
            <a:off x="2941650" y="2624375"/>
            <a:ext cx="3434657" cy="464700"/>
          </a:xfrm>
          <a:prstGeom prst="rect">
            <a:avLst/>
          </a:prstGeom>
          <a:effectLst>
            <a:outerShdw blurRad="100013" dist="19050" dir="8460000" algn="bl" rotWithShape="0">
              <a:srgbClr val="76A5AF">
                <a:alpha val="50000"/>
              </a:srgbClr>
            </a:outerShdw>
          </a:effectLst>
        </p:spPr>
        <p:txBody>
          <a:bodyPr spcFirstLastPara="1" wrap="square" lIns="91425" tIns="91425" rIns="91425" bIns="91425" anchor="b" anchorCtr="0">
            <a:noAutofit/>
          </a:bodyPr>
          <a:lstStyle/>
          <a:p>
            <a:pPr marL="0" lvl="0" indent="0" algn="ctr" rtl="0">
              <a:spcBef>
                <a:spcPts val="0"/>
              </a:spcBef>
              <a:spcAft>
                <a:spcPts val="0"/>
              </a:spcAft>
              <a:buNone/>
            </a:pPr>
            <a:r>
              <a:rPr lang="en-IN" sz="1100" dirty="0">
                <a:latin typeface="Montserrat ExtraLight"/>
                <a:ea typeface="Montserrat ExtraLight"/>
                <a:cs typeface="Montserrat ExtraLight"/>
                <a:sym typeface="Montserrat ExtraLight"/>
              </a:rPr>
              <a:t>AID IN WRITING AND UNDERSTANDING COMPOSITIONS</a:t>
            </a:r>
            <a:endParaRPr lang="pt-BR" sz="1100" dirty="0">
              <a:latin typeface="Montserrat ExtraLight"/>
              <a:ea typeface="Montserrat ExtraLight"/>
              <a:cs typeface="Montserrat ExtraLight"/>
              <a:sym typeface="Montserrat ExtraLight"/>
            </a:endParaRPr>
          </a:p>
        </p:txBody>
      </p:sp>
      <p:cxnSp>
        <p:nvCxnSpPr>
          <p:cNvPr id="165" name="Google Shape;165;p38"/>
          <p:cNvCxnSpPr/>
          <p:nvPr/>
        </p:nvCxnSpPr>
        <p:spPr>
          <a:xfrm>
            <a:off x="3190500" y="256517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3" name="Rectangle: Rounded Corners 2">
            <a:extLst>
              <a:ext uri="{FF2B5EF4-FFF2-40B4-BE49-F238E27FC236}">
                <a16:creationId xmlns:a16="http://schemas.microsoft.com/office/drawing/2014/main" id="{5C627C71-6009-05E9-BD19-61D3A4C6A6C0}"/>
              </a:ext>
            </a:extLst>
          </p:cNvPr>
          <p:cNvSpPr/>
          <p:nvPr/>
        </p:nvSpPr>
        <p:spPr>
          <a:xfrm>
            <a:off x="-8578889" y="1335003"/>
            <a:ext cx="4358581" cy="3518351"/>
          </a:xfrm>
          <a:prstGeom prst="roundRect">
            <a:avLst/>
          </a:prstGeom>
          <a:solidFill>
            <a:schemeClr val="accent1">
              <a:alpha val="1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lt1">
                  <a:alpha val="30000"/>
                </a:schemeClr>
              </a:solidFill>
            </a:endParaRPr>
          </a:p>
        </p:txBody>
      </p:sp>
      <p:sp>
        <p:nvSpPr>
          <p:cNvPr id="5" name="Google Shape;2160;p68">
            <a:extLst>
              <a:ext uri="{FF2B5EF4-FFF2-40B4-BE49-F238E27FC236}">
                <a16:creationId xmlns:a16="http://schemas.microsoft.com/office/drawing/2014/main" id="{306EAC3A-BAAD-CAD1-16EC-9EEA78137102}"/>
              </a:ext>
            </a:extLst>
          </p:cNvPr>
          <p:cNvSpPr txBox="1">
            <a:spLocks/>
          </p:cNvSpPr>
          <p:nvPr/>
        </p:nvSpPr>
        <p:spPr>
          <a:xfrm>
            <a:off x="2095657" y="3992059"/>
            <a:ext cx="5126641" cy="1092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accent1"/>
              </a:buClr>
              <a:buSzPts val="1400"/>
              <a:buFont typeface="Montserrat"/>
              <a:buNone/>
              <a:defRPr sz="1400" b="0" i="0" u="none" strike="noStrike" cap="none">
                <a:solidFill>
                  <a:schemeClr val="accent1"/>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lt1"/>
              </a:buClr>
              <a:buSzPts val="1800"/>
              <a:buFont typeface="Montserrat"/>
              <a:buNone/>
              <a:defRPr sz="1800" b="0" i="0" u="none" strike="noStrike" cap="none">
                <a:solidFill>
                  <a:schemeClr val="lt1"/>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lt1"/>
              </a:buClr>
              <a:buSzPts val="1800"/>
              <a:buFont typeface="Montserrat"/>
              <a:buNone/>
              <a:defRPr sz="1800" b="0" i="0" u="none" strike="noStrike" cap="none">
                <a:solidFill>
                  <a:schemeClr val="lt1"/>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lt1"/>
              </a:buClr>
              <a:buSzPts val="1800"/>
              <a:buFont typeface="Montserrat"/>
              <a:buNone/>
              <a:defRPr sz="1800" b="0" i="0" u="none" strike="noStrike" cap="none">
                <a:solidFill>
                  <a:schemeClr val="lt1"/>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lt1"/>
              </a:buClr>
              <a:buSzPts val="1800"/>
              <a:buFont typeface="Montserrat"/>
              <a:buNone/>
              <a:defRPr sz="1800" b="0" i="0" u="none" strike="noStrike" cap="none">
                <a:solidFill>
                  <a:schemeClr val="lt1"/>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lt1"/>
              </a:buClr>
              <a:buSzPts val="1800"/>
              <a:buFont typeface="Montserrat"/>
              <a:buNone/>
              <a:defRPr sz="1800" b="0" i="0" u="none" strike="noStrike" cap="none">
                <a:solidFill>
                  <a:schemeClr val="lt1"/>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lt1"/>
              </a:buClr>
              <a:buSzPts val="1800"/>
              <a:buFont typeface="Montserrat"/>
              <a:buNone/>
              <a:defRPr sz="1800" b="0" i="0" u="none" strike="noStrike" cap="none">
                <a:solidFill>
                  <a:schemeClr val="lt1"/>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lt1"/>
              </a:buClr>
              <a:buSzPts val="1800"/>
              <a:buFont typeface="Montserrat"/>
              <a:buNone/>
              <a:defRPr sz="1800" b="0" i="0" u="none" strike="noStrike" cap="none">
                <a:solidFill>
                  <a:schemeClr val="lt1"/>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lt1"/>
              </a:buClr>
              <a:buSzPts val="1800"/>
              <a:buFont typeface="Montserrat"/>
              <a:buNone/>
              <a:defRPr sz="1800" b="0" i="0" u="none" strike="noStrike" cap="none">
                <a:solidFill>
                  <a:schemeClr val="lt1"/>
                </a:solidFill>
                <a:latin typeface="Montserrat"/>
                <a:ea typeface="Montserrat"/>
                <a:cs typeface="Montserrat"/>
                <a:sym typeface="Montserrat"/>
              </a:defRPr>
            </a:lvl9pPr>
          </a:lstStyle>
          <a:p>
            <a:pPr marL="0" indent="0" algn="l"/>
            <a:r>
              <a:rPr lang="en-US" dirty="0"/>
              <a:t>PABBATHI B L SHREE HARSHA                  20BCD7151</a:t>
            </a:r>
          </a:p>
          <a:p>
            <a:pPr marL="0" indent="0" algn="l"/>
            <a:r>
              <a:rPr lang="en-US" dirty="0"/>
              <a:t>MARAMREDDY MEGHANA                          20BCI7081</a:t>
            </a:r>
          </a:p>
          <a:p>
            <a:pPr marL="0" indent="0" algn="l"/>
            <a:r>
              <a:rPr lang="en-US" dirty="0"/>
              <a:t>PRAKASH BADRINATHREDDY                   20BCI7041</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hold" grpId="0" nodeType="withEffect">
                                  <p:stCondLst>
                                    <p:cond delay="0"/>
                                  </p:stCondLst>
                                  <p:childTnLst>
                                    <p:animEffect transition="out" filter="fade">
                                      <p:cBhvr>
                                        <p:cTn id="6" dur="5250" tmFilter="0, 0; .2, .5; .8, .5; 1, 0"/>
                                        <p:tgtEl>
                                          <p:spTgt spid="162"/>
                                        </p:tgtEl>
                                      </p:cBhvr>
                                    </p:animEffect>
                                    <p:animScale>
                                      <p:cBhvr>
                                        <p:cTn id="7" dur="2625" autoRev="1" fill="hold"/>
                                        <p:tgtEl>
                                          <p:spTgt spid="162"/>
                                        </p:tgtEl>
                                      </p:cBhvr>
                                      <p:by x="105000" y="105000"/>
                                    </p:animScale>
                                  </p:childTnLst>
                                </p:cTn>
                              </p:par>
                              <p:par>
                                <p:cTn id="8" presetID="42" presetClass="path" presetSubtype="0" accel="50000" decel="50000" fill="hold" nodeType="withEffect">
                                  <p:stCondLst>
                                    <p:cond delay="0"/>
                                  </p:stCondLst>
                                  <p:childTnLst>
                                    <p:animMotion origin="layout" path="M -0.54497 -0.79939 L 0.85364 1.29506 " pathEditMode="relative" rAng="0" ptsTypes="AA">
                                      <p:cBhvr>
                                        <p:cTn id="9" dur="27250" fill="hold"/>
                                        <p:tgtEl>
                                          <p:spTgt spid="2"/>
                                        </p:tgtEl>
                                        <p:attrNameLst>
                                          <p:attrName>ppt_x</p:attrName>
                                          <p:attrName>ppt_y</p:attrName>
                                        </p:attrNameLst>
                                      </p:cBhvr>
                                      <p:rCtr x="69931" y="10472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39"/>
          <p:cNvSpPr txBox="1">
            <a:spLocks noGrp="1"/>
          </p:cNvSpPr>
          <p:nvPr>
            <p:ph type="title"/>
          </p:nvPr>
        </p:nvSpPr>
        <p:spPr>
          <a:xfrm>
            <a:off x="285529" y="445025"/>
            <a:ext cx="57357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b="1" dirty="0"/>
              <a:t>Conclusion</a:t>
            </a:r>
            <a:endParaRPr dirty="0"/>
          </a:p>
        </p:txBody>
      </p:sp>
      <p:sp>
        <p:nvSpPr>
          <p:cNvPr id="171" name="Google Shape;171;p39"/>
          <p:cNvSpPr txBox="1">
            <a:spLocks noGrp="1"/>
          </p:cNvSpPr>
          <p:nvPr>
            <p:ph type="body" idx="1"/>
          </p:nvPr>
        </p:nvSpPr>
        <p:spPr>
          <a:xfrm>
            <a:off x="237202" y="1087532"/>
            <a:ext cx="8669596" cy="3802182"/>
          </a:xfrm>
          <a:prstGeom prst="rect">
            <a:avLst/>
          </a:prstGeom>
        </p:spPr>
        <p:txBody>
          <a:bodyPr spcFirstLastPara="1" wrap="square" lIns="91425" tIns="91425" rIns="91425" bIns="91425" anchor="t" anchorCtr="0">
            <a:noAutofit/>
          </a:bodyPr>
          <a:lstStyle/>
          <a:p>
            <a:pPr marL="155575" indent="0" algn="just">
              <a:buNone/>
            </a:pPr>
            <a:r>
              <a:rPr lang="en-US" sz="1600" dirty="0"/>
              <a:t>In general, students with any special needs have faced many obstacles to achieve space and recognition in the job market. However, unfortunately, very few students can realize this desire which makes this research an essential step in helping these people. It aims to provide people with special needs more independence, quality of life, and social inclusion by improving their skills and learning. In this paper, we propose a chatbot to support and improve the teaching of visually impaired students. Herein, the idea is not to replace screen reading tools used by visually impaired people. We aim for a system as an additional tool and a mechanism for teachers to embed content and provide it to the students.</a:t>
            </a:r>
          </a:p>
          <a:p>
            <a:pPr marL="155575" indent="0" algn="just">
              <a:buNone/>
            </a:pPr>
            <a:r>
              <a:rPr lang="en-US" sz="1600" b="0" i="0" dirty="0">
                <a:solidFill>
                  <a:schemeClr val="bg1"/>
                </a:solidFill>
                <a:effectLst/>
                <a:latin typeface="Montserrat" panose="00000500000000000000" pitchFamily="2" charset="0"/>
              </a:rPr>
              <a:t>It can </a:t>
            </a:r>
            <a:r>
              <a:rPr lang="en-US" sz="1600" dirty="0">
                <a:solidFill>
                  <a:schemeClr val="bg1"/>
                </a:solidFill>
                <a:latin typeface="Montserrat" panose="00000500000000000000" pitchFamily="2" charset="0"/>
              </a:rPr>
              <a:t>do:</a:t>
            </a:r>
          </a:p>
          <a:p>
            <a:pPr marL="498475" indent="-342900" algn="just">
              <a:buAutoNum type="arabicPeriod"/>
            </a:pPr>
            <a:r>
              <a:rPr lang="en-US" sz="1600" b="0" i="0" dirty="0">
                <a:solidFill>
                  <a:schemeClr val="bg1"/>
                </a:solidFill>
                <a:effectLst/>
                <a:latin typeface="Montserrat" panose="00000500000000000000" pitchFamily="2" charset="0"/>
              </a:rPr>
              <a:t>Paraphrasing</a:t>
            </a:r>
          </a:p>
          <a:p>
            <a:pPr marL="384175" indent="-228600" algn="just">
              <a:buAutoNum type="arabicPeriod"/>
            </a:pPr>
            <a:r>
              <a:rPr lang="en-US" sz="1600" dirty="0">
                <a:solidFill>
                  <a:schemeClr val="bg1"/>
                </a:solidFill>
                <a:latin typeface="Montserrat" panose="00000500000000000000" pitchFamily="2" charset="0"/>
              </a:rPr>
              <a:t>Summarizing</a:t>
            </a:r>
          </a:p>
          <a:p>
            <a:pPr marL="384175" indent="-228600" algn="just">
              <a:buAutoNum type="arabicPeriod"/>
            </a:pPr>
            <a:r>
              <a:rPr lang="en-US" sz="1600" b="0" i="0" dirty="0">
                <a:solidFill>
                  <a:schemeClr val="bg1"/>
                </a:solidFill>
                <a:effectLst/>
                <a:latin typeface="Montserrat" panose="00000500000000000000" pitchFamily="2" charset="0"/>
              </a:rPr>
              <a:t>Query Indexing</a:t>
            </a:r>
            <a:r>
              <a:rPr lang="en-US" sz="1100" dirty="0">
                <a:solidFill>
                  <a:schemeClr val="bg1"/>
                </a:solidFill>
                <a:latin typeface="Montserrat" panose="00000500000000000000" pitchFamily="2" charset="0"/>
              </a:rPr>
              <a:t> </a:t>
            </a:r>
          </a:p>
          <a:p>
            <a:pPr marL="384175" indent="-228600" algn="just">
              <a:buAutoNum type="arabicPeriod"/>
            </a:pPr>
            <a:r>
              <a:rPr lang="en-US" sz="1600" dirty="0">
                <a:solidFill>
                  <a:schemeClr val="bg1"/>
                </a:solidFill>
                <a:latin typeface="Montserrat" panose="00000500000000000000" pitchFamily="2" charset="0"/>
              </a:rPr>
              <a:t>Passage </a:t>
            </a:r>
            <a:r>
              <a:rPr lang="en-US" sz="1600" dirty="0" err="1">
                <a:solidFill>
                  <a:schemeClr val="bg1"/>
                </a:solidFill>
                <a:latin typeface="Montserrat" panose="00000500000000000000" pitchFamily="2" charset="0"/>
              </a:rPr>
              <a:t>Retreval</a:t>
            </a:r>
            <a:r>
              <a:rPr lang="en-US" sz="1600" dirty="0">
                <a:solidFill>
                  <a:schemeClr val="bg1"/>
                </a:solidFill>
                <a:latin typeface="Montserrat" panose="00000500000000000000" pitchFamily="2" charset="0"/>
              </a:rPr>
              <a:t> </a:t>
            </a:r>
            <a:r>
              <a:rPr lang="en-US" sz="1100" dirty="0" err="1">
                <a:solidFill>
                  <a:schemeClr val="bg1"/>
                </a:solidFill>
                <a:latin typeface="Montserrat" panose="00000500000000000000" pitchFamily="2" charset="0"/>
              </a:rPr>
              <a:t>etc</a:t>
            </a:r>
            <a:r>
              <a:rPr lang="en-US" sz="1100" dirty="0">
                <a:solidFill>
                  <a:schemeClr val="bg1"/>
                </a:solidFill>
                <a:latin typeface="Montserrat" panose="00000500000000000000" pitchFamily="2" charset="0"/>
              </a:rPr>
              <a:t>….</a:t>
            </a:r>
            <a:endParaRPr lang="en-US" sz="1600" b="0" i="0" dirty="0">
              <a:solidFill>
                <a:schemeClr val="bg1"/>
              </a:solidFill>
              <a:effectLst/>
              <a:latin typeface="Montserrat" panose="00000500000000000000" pitchFamily="2" charset="0"/>
            </a:endParaRPr>
          </a:p>
        </p:txBody>
      </p:sp>
      <p:cxnSp>
        <p:nvCxnSpPr>
          <p:cNvPr id="172" name="Google Shape;172;p39"/>
          <p:cNvCxnSpPr/>
          <p:nvPr/>
        </p:nvCxnSpPr>
        <p:spPr>
          <a:xfrm>
            <a:off x="359773" y="445025"/>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extLst>
      <p:ext uri="{BB962C8B-B14F-4D97-AF65-F5344CB8AC3E}">
        <p14:creationId xmlns:p14="http://schemas.microsoft.com/office/powerpoint/2010/main" val="18489828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170"/>
                                        </p:tgtEl>
                                        <p:attrNameLst>
                                          <p:attrName>style.visibility</p:attrName>
                                        </p:attrNameLst>
                                      </p:cBhvr>
                                      <p:to>
                                        <p:strVal val="visible"/>
                                      </p:to>
                                    </p:set>
                                    <p:animEffect transition="in" filter="fade">
                                      <p:cBhvr>
                                        <p:cTn id="7" dur="1000"/>
                                        <p:tgtEl>
                                          <p:spTgt spid="170"/>
                                        </p:tgtEl>
                                      </p:cBhvr>
                                    </p:animEffect>
                                    <p:anim calcmode="lin" valueType="num">
                                      <p:cBhvr>
                                        <p:cTn id="8" dur="1000" fill="hold"/>
                                        <p:tgtEl>
                                          <p:spTgt spid="170"/>
                                        </p:tgtEl>
                                        <p:attrNameLst>
                                          <p:attrName>ppt_x</p:attrName>
                                        </p:attrNameLst>
                                      </p:cBhvr>
                                      <p:tavLst>
                                        <p:tav tm="0">
                                          <p:val>
                                            <p:strVal val="#ppt_x"/>
                                          </p:val>
                                        </p:tav>
                                        <p:tav tm="100000">
                                          <p:val>
                                            <p:strVal val="#ppt_x"/>
                                          </p:val>
                                        </p:tav>
                                      </p:tavLst>
                                    </p:anim>
                                    <p:anim calcmode="lin" valueType="num">
                                      <p:cBhvr>
                                        <p:cTn id="9" dur="1000" fill="hold"/>
                                        <p:tgtEl>
                                          <p:spTgt spid="17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89"/>
        <p:cNvGrpSpPr/>
        <p:nvPr/>
      </p:nvGrpSpPr>
      <p:grpSpPr>
        <a:xfrm>
          <a:off x="0" y="0"/>
          <a:ext cx="0" cy="0"/>
          <a:chOff x="0" y="0"/>
          <a:chExt cx="0" cy="0"/>
        </a:xfrm>
      </p:grpSpPr>
      <p:sp>
        <p:nvSpPr>
          <p:cNvPr id="2190" name="Google Shape;2190;p70"/>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b="1" dirty="0"/>
              <a:t>References</a:t>
            </a:r>
            <a:endParaRPr dirty="0"/>
          </a:p>
        </p:txBody>
      </p:sp>
      <p:sp>
        <p:nvSpPr>
          <p:cNvPr id="2191" name="Google Shape;2191;p70"/>
          <p:cNvSpPr txBox="1">
            <a:spLocks noGrp="1"/>
          </p:cNvSpPr>
          <p:nvPr>
            <p:ph type="body" idx="1"/>
          </p:nvPr>
        </p:nvSpPr>
        <p:spPr>
          <a:xfrm>
            <a:off x="233327" y="822367"/>
            <a:ext cx="7531324" cy="2760900"/>
          </a:xfrm>
          <a:prstGeom prst="rect">
            <a:avLst/>
          </a:prstGeom>
        </p:spPr>
        <p:txBody>
          <a:bodyPr spcFirstLastPara="1" wrap="square" lIns="91425" tIns="91425" rIns="91425" bIns="91425" anchor="t" anchorCtr="0">
            <a:noAutofit/>
          </a:bodyPr>
          <a:lstStyle/>
          <a:p>
            <a:pPr marL="457200" lvl="0" indent="-317500" algn="just" rtl="0">
              <a:spcBef>
                <a:spcPts val="1600"/>
              </a:spcBef>
              <a:spcAft>
                <a:spcPts val="0"/>
              </a:spcAft>
              <a:buSzPts val="1400"/>
              <a:buChar char="●"/>
            </a:pPr>
            <a:r>
              <a:rPr lang="en-IN" sz="1100" dirty="0">
                <a:solidFill>
                  <a:schemeClr val="bg1"/>
                </a:solidFill>
              </a:rPr>
              <a:t>G. A. Miller. The magical number seven, plus or minus two: Some limits on </a:t>
            </a:r>
            <a:r>
              <a:rPr lang="en-IN" sz="1100" dirty="0" err="1">
                <a:solidFill>
                  <a:schemeClr val="bg1"/>
                </a:solidFill>
              </a:rPr>
              <a:t>ourcapacity</a:t>
            </a:r>
            <a:r>
              <a:rPr lang="en-IN" sz="1100" dirty="0">
                <a:solidFill>
                  <a:schemeClr val="bg1"/>
                </a:solidFill>
              </a:rPr>
              <a:t> for processing information. Psychological Review, 63:81–97, 1956.</a:t>
            </a:r>
            <a:r>
              <a:rPr lang="en-US" sz="1100" dirty="0">
                <a:solidFill>
                  <a:schemeClr val="bg1"/>
                </a:solidFill>
                <a:uFill>
                  <a:noFill/>
                </a:uFill>
              </a:rPr>
              <a:t>Google Scholar</a:t>
            </a:r>
          </a:p>
          <a:p>
            <a:pPr marL="457200" lvl="0" indent="-317500" algn="just" rtl="0">
              <a:spcBef>
                <a:spcPts val="1600"/>
              </a:spcBef>
              <a:spcAft>
                <a:spcPts val="0"/>
              </a:spcAft>
              <a:buSzPts val="1400"/>
              <a:buChar char="●"/>
            </a:pPr>
            <a:r>
              <a:rPr lang="en-IN" sz="1100" dirty="0">
                <a:solidFill>
                  <a:schemeClr val="bg1"/>
                </a:solidFill>
              </a:rPr>
              <a:t>CSUN’s 20th Annual International Conference “Technology and Persons with Disabilities”, Los Angeles, March 2005.</a:t>
            </a:r>
          </a:p>
          <a:p>
            <a:pPr algn="just">
              <a:spcBef>
                <a:spcPts val="1600"/>
              </a:spcBef>
            </a:pPr>
            <a:r>
              <a:rPr lang="en-IN" sz="1100" dirty="0">
                <a:solidFill>
                  <a:schemeClr val="bg1"/>
                </a:solidFill>
              </a:rPr>
              <a:t>"Design and Implementation of an Intelligent Chatbot for Visually Impaired People Using NLP and AI" by R.S. </a:t>
            </a:r>
            <a:r>
              <a:rPr lang="en-IN" sz="1100" dirty="0" err="1">
                <a:solidFill>
                  <a:schemeClr val="bg1"/>
                </a:solidFill>
              </a:rPr>
              <a:t>Vinothini</a:t>
            </a:r>
            <a:r>
              <a:rPr lang="en-IN" sz="1100" dirty="0">
                <a:solidFill>
                  <a:schemeClr val="bg1"/>
                </a:solidFill>
              </a:rPr>
              <a:t>, G. </a:t>
            </a:r>
            <a:r>
              <a:rPr lang="en-IN" sz="1100" dirty="0" err="1">
                <a:solidFill>
                  <a:schemeClr val="bg1"/>
                </a:solidFill>
              </a:rPr>
              <a:t>Sasikala</a:t>
            </a:r>
            <a:r>
              <a:rPr lang="en-IN" sz="1100" dirty="0">
                <a:solidFill>
                  <a:schemeClr val="bg1"/>
                </a:solidFill>
              </a:rPr>
              <a:t>, and K. Shankar. International Journal of Emerging Trends &amp; Technology in Computer Science, Volume 6, Issue 5, September-October 2017. DOI: 10.31142/ijettcs.6.5.09</a:t>
            </a:r>
          </a:p>
          <a:p>
            <a:pPr algn="just">
              <a:spcBef>
                <a:spcPts val="1600"/>
              </a:spcBef>
            </a:pPr>
            <a:r>
              <a:rPr lang="en-IN" sz="1100" dirty="0">
                <a:solidFill>
                  <a:schemeClr val="bg1"/>
                </a:solidFill>
              </a:rPr>
              <a:t>"Chatbots for Blind People: A Systematic Literature Review" by Renato </a:t>
            </a:r>
            <a:r>
              <a:rPr lang="en-IN" sz="1100" dirty="0" err="1">
                <a:solidFill>
                  <a:schemeClr val="bg1"/>
                </a:solidFill>
              </a:rPr>
              <a:t>Fileto</a:t>
            </a:r>
            <a:r>
              <a:rPr lang="en-IN" sz="1100" dirty="0">
                <a:solidFill>
                  <a:schemeClr val="bg1"/>
                </a:solidFill>
              </a:rPr>
              <a:t>, Karla Figueiredo, and Adriano </a:t>
            </a:r>
            <a:r>
              <a:rPr lang="en-IN" sz="1100" dirty="0" err="1">
                <a:solidFill>
                  <a:schemeClr val="bg1"/>
                </a:solidFill>
              </a:rPr>
              <a:t>Cansian</a:t>
            </a:r>
            <a:r>
              <a:rPr lang="en-IN" sz="1100" dirty="0">
                <a:solidFill>
                  <a:schemeClr val="bg1"/>
                </a:solidFill>
              </a:rPr>
              <a:t>. In Proceedings of the 2018 IEEE 32nd International Conference on Advanced Information Networking and Applications (AINA), pages 888-895, Krakow, Poland, May 16-18, 2018. DOI: 10.1109/AINA.2018.00092</a:t>
            </a:r>
          </a:p>
          <a:p>
            <a:pPr algn="just">
              <a:spcBef>
                <a:spcPts val="1600"/>
              </a:spcBef>
            </a:pPr>
            <a:r>
              <a:rPr lang="en-IN" sz="1100" dirty="0">
                <a:solidFill>
                  <a:schemeClr val="bg1"/>
                </a:solidFill>
              </a:rPr>
              <a:t>"An Intelligent Chatbot System for Visually Impaired People Using Natural Language Processing" by Ahmed Mustafa and Ahmed Salah. In Proceedings of the 2020 3rd International Conference on Computer Applications &amp; Information Security (ICCAIS), pages 1-6, Riyadh, Saudi Arabia, March 1-2, 2020. DOI: 10.1109/ICCAIS48318.2020.9131088</a:t>
            </a:r>
          </a:p>
        </p:txBody>
      </p:sp>
      <p:cxnSp>
        <p:nvCxnSpPr>
          <p:cNvPr id="2192" name="Google Shape;2192;p70"/>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2190"/>
                                        </p:tgtEl>
                                        <p:attrNameLst>
                                          <p:attrName>style.visibility</p:attrName>
                                        </p:attrNameLst>
                                      </p:cBhvr>
                                      <p:to>
                                        <p:strVal val="visible"/>
                                      </p:to>
                                    </p:set>
                                    <p:animEffect transition="in" filter="fade">
                                      <p:cBhvr>
                                        <p:cTn id="7" dur="1000"/>
                                        <p:tgtEl>
                                          <p:spTgt spid="2190"/>
                                        </p:tgtEl>
                                      </p:cBhvr>
                                    </p:animEffect>
                                    <p:anim calcmode="lin" valueType="num">
                                      <p:cBhvr>
                                        <p:cTn id="8" dur="1000" fill="hold"/>
                                        <p:tgtEl>
                                          <p:spTgt spid="2190"/>
                                        </p:tgtEl>
                                        <p:attrNameLst>
                                          <p:attrName>ppt_x</p:attrName>
                                        </p:attrNameLst>
                                      </p:cBhvr>
                                      <p:tavLst>
                                        <p:tav tm="0">
                                          <p:val>
                                            <p:strVal val="#ppt_x"/>
                                          </p:val>
                                        </p:tav>
                                        <p:tav tm="100000">
                                          <p:val>
                                            <p:strVal val="#ppt_x"/>
                                          </p:val>
                                        </p:tav>
                                      </p:tavLst>
                                    </p:anim>
                                    <p:anim calcmode="lin" valueType="num">
                                      <p:cBhvr>
                                        <p:cTn id="9" dur="1000" fill="hold"/>
                                        <p:tgtEl>
                                          <p:spTgt spid="219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9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89"/>
        <p:cNvGrpSpPr/>
        <p:nvPr/>
      </p:nvGrpSpPr>
      <p:grpSpPr>
        <a:xfrm>
          <a:off x="0" y="0"/>
          <a:ext cx="0" cy="0"/>
          <a:chOff x="0" y="0"/>
          <a:chExt cx="0" cy="0"/>
        </a:xfrm>
      </p:grpSpPr>
      <p:sp>
        <p:nvSpPr>
          <p:cNvPr id="2190" name="Google Shape;2190;p70"/>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b="1" dirty="0"/>
              <a:t>References</a:t>
            </a:r>
            <a:endParaRPr dirty="0"/>
          </a:p>
        </p:txBody>
      </p:sp>
      <p:sp>
        <p:nvSpPr>
          <p:cNvPr id="2191" name="Google Shape;2191;p70"/>
          <p:cNvSpPr txBox="1">
            <a:spLocks noGrp="1"/>
          </p:cNvSpPr>
          <p:nvPr>
            <p:ph type="body" idx="1"/>
          </p:nvPr>
        </p:nvSpPr>
        <p:spPr>
          <a:xfrm>
            <a:off x="233327" y="822367"/>
            <a:ext cx="7531324" cy="2760900"/>
          </a:xfrm>
          <a:prstGeom prst="rect">
            <a:avLst/>
          </a:prstGeom>
        </p:spPr>
        <p:txBody>
          <a:bodyPr spcFirstLastPara="1" wrap="square" lIns="91425" tIns="91425" rIns="91425" bIns="91425" anchor="t" anchorCtr="0">
            <a:noAutofit/>
          </a:bodyPr>
          <a:lstStyle/>
          <a:p>
            <a:pPr algn="just">
              <a:spcBef>
                <a:spcPts val="1600"/>
              </a:spcBef>
            </a:pPr>
            <a:r>
              <a:rPr lang="en-IN" sz="1100" dirty="0">
                <a:solidFill>
                  <a:schemeClr val="bg1"/>
                </a:solidFill>
              </a:rPr>
              <a:t>"Design and Implementation of a Conversational Agent for Visually Impaired People Using NLP and AI Techniques" by S.S. </a:t>
            </a:r>
            <a:r>
              <a:rPr lang="en-IN" sz="1100" dirty="0" err="1">
                <a:solidFill>
                  <a:schemeClr val="bg1"/>
                </a:solidFill>
              </a:rPr>
              <a:t>Sathishkumar</a:t>
            </a:r>
            <a:r>
              <a:rPr lang="en-IN" sz="1100" dirty="0">
                <a:solidFill>
                  <a:schemeClr val="bg1"/>
                </a:solidFill>
              </a:rPr>
              <a:t> and K. </a:t>
            </a:r>
            <a:r>
              <a:rPr lang="en-IN" sz="1100" dirty="0" err="1">
                <a:solidFill>
                  <a:schemeClr val="bg1"/>
                </a:solidFill>
              </a:rPr>
              <a:t>Duraiswamy</a:t>
            </a:r>
            <a:r>
              <a:rPr lang="en-IN" sz="1100" dirty="0">
                <a:solidFill>
                  <a:schemeClr val="bg1"/>
                </a:solidFill>
              </a:rPr>
              <a:t>. In Proceedings of the 2019 International Conference on Computational Intelligence and Knowledge Economy (ICCIKE), pages 1-6, Coimbatore, India, December 19-21, 2019. DOI: 10.1109/ICCIKE.2019.8903361</a:t>
            </a:r>
          </a:p>
          <a:p>
            <a:pPr algn="just">
              <a:spcBef>
                <a:spcPts val="1600"/>
              </a:spcBef>
            </a:pPr>
            <a:r>
              <a:rPr lang="en-IN" sz="1100" dirty="0">
                <a:solidFill>
                  <a:schemeClr val="bg1"/>
                </a:solidFill>
              </a:rPr>
              <a:t>"A Chatbot System for Visually Impaired People Using NLP and Machine Learning" by </a:t>
            </a:r>
            <a:r>
              <a:rPr lang="en-IN" sz="1100" dirty="0" err="1">
                <a:solidFill>
                  <a:schemeClr val="bg1"/>
                </a:solidFill>
              </a:rPr>
              <a:t>Shagufta</a:t>
            </a:r>
            <a:r>
              <a:rPr lang="en-IN" sz="1100" dirty="0">
                <a:solidFill>
                  <a:schemeClr val="bg1"/>
                </a:solidFill>
              </a:rPr>
              <a:t> Sharif and Nasrin </a:t>
            </a:r>
            <a:r>
              <a:rPr lang="en-IN" sz="1100" dirty="0" err="1">
                <a:solidFill>
                  <a:schemeClr val="bg1"/>
                </a:solidFill>
              </a:rPr>
              <a:t>Akter</a:t>
            </a:r>
            <a:r>
              <a:rPr lang="en-IN" sz="1100" dirty="0">
                <a:solidFill>
                  <a:schemeClr val="bg1"/>
                </a:solidFill>
              </a:rPr>
              <a:t>. In Proceedings of the 2020 11th International Conference on Computing, Communication and Networking Technologies (ICCCNT), pages 1-6, Kharagpur, India, July 1-3, 2020. DOI: 10.1109/ICCCNT49239.2020.9225244</a:t>
            </a:r>
          </a:p>
          <a:p>
            <a:pPr algn="just">
              <a:spcBef>
                <a:spcPts val="1600"/>
              </a:spcBef>
            </a:pPr>
            <a:r>
              <a:rPr lang="en-US" sz="1100" dirty="0">
                <a:solidFill>
                  <a:schemeClr val="bg1"/>
                </a:solidFill>
              </a:rPr>
              <a:t>"A Chatbot-based System for Supporting the Visually Impaired through Natural Language Processing" by R. Raja, S. Anand, and S. S. Kumar, published in Procedia Computer Science in 2018.</a:t>
            </a:r>
            <a:endParaRPr lang="en-IN" sz="1100" dirty="0">
              <a:solidFill>
                <a:schemeClr val="bg1"/>
              </a:solidFill>
            </a:endParaRPr>
          </a:p>
          <a:p>
            <a:pPr marL="139700" indent="0" algn="just">
              <a:spcBef>
                <a:spcPts val="1600"/>
              </a:spcBef>
              <a:buNone/>
            </a:pPr>
            <a:endParaRPr lang="en-IN" sz="1100" dirty="0">
              <a:solidFill>
                <a:schemeClr val="bg1"/>
              </a:solidFill>
            </a:endParaRPr>
          </a:p>
        </p:txBody>
      </p:sp>
      <p:cxnSp>
        <p:nvCxnSpPr>
          <p:cNvPr id="2192" name="Google Shape;2192;p70"/>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extLst>
      <p:ext uri="{BB962C8B-B14F-4D97-AF65-F5344CB8AC3E}">
        <p14:creationId xmlns:p14="http://schemas.microsoft.com/office/powerpoint/2010/main" val="1020627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2190"/>
                                        </p:tgtEl>
                                        <p:attrNameLst>
                                          <p:attrName>style.visibility</p:attrName>
                                        </p:attrNameLst>
                                      </p:cBhvr>
                                      <p:to>
                                        <p:strVal val="visible"/>
                                      </p:to>
                                    </p:set>
                                    <p:animEffect transition="in" filter="fade">
                                      <p:cBhvr>
                                        <p:cTn id="7" dur="1000"/>
                                        <p:tgtEl>
                                          <p:spTgt spid="2190"/>
                                        </p:tgtEl>
                                      </p:cBhvr>
                                    </p:animEffect>
                                    <p:anim calcmode="lin" valueType="num">
                                      <p:cBhvr>
                                        <p:cTn id="8" dur="1000" fill="hold"/>
                                        <p:tgtEl>
                                          <p:spTgt spid="2190"/>
                                        </p:tgtEl>
                                        <p:attrNameLst>
                                          <p:attrName>ppt_x</p:attrName>
                                        </p:attrNameLst>
                                      </p:cBhvr>
                                      <p:tavLst>
                                        <p:tav tm="0">
                                          <p:val>
                                            <p:strVal val="#ppt_x"/>
                                          </p:val>
                                        </p:tav>
                                        <p:tav tm="100000">
                                          <p:val>
                                            <p:strVal val="#ppt_x"/>
                                          </p:val>
                                        </p:tav>
                                      </p:tavLst>
                                    </p:anim>
                                    <p:anim calcmode="lin" valueType="num">
                                      <p:cBhvr>
                                        <p:cTn id="9" dur="1000" fill="hold"/>
                                        <p:tgtEl>
                                          <p:spTgt spid="219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9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58"/>
        <p:cNvGrpSpPr/>
        <p:nvPr/>
      </p:nvGrpSpPr>
      <p:grpSpPr>
        <a:xfrm>
          <a:off x="0" y="0"/>
          <a:ext cx="0" cy="0"/>
          <a:chOff x="0" y="0"/>
          <a:chExt cx="0" cy="0"/>
        </a:xfrm>
      </p:grpSpPr>
      <p:sp>
        <p:nvSpPr>
          <p:cNvPr id="2159" name="Google Shape;2159;p68"/>
          <p:cNvSpPr txBox="1">
            <a:spLocks noGrp="1"/>
          </p:cNvSpPr>
          <p:nvPr>
            <p:ph type="title"/>
          </p:nvPr>
        </p:nvSpPr>
        <p:spPr>
          <a:xfrm>
            <a:off x="924870" y="760375"/>
            <a:ext cx="3068700" cy="598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THANKS!</a:t>
            </a:r>
            <a:endParaRPr dirty="0"/>
          </a:p>
        </p:txBody>
      </p:sp>
      <p:cxnSp>
        <p:nvCxnSpPr>
          <p:cNvPr id="2161" name="Google Shape;2161;p68"/>
          <p:cNvCxnSpPr/>
          <p:nvPr/>
        </p:nvCxnSpPr>
        <p:spPr>
          <a:xfrm>
            <a:off x="1013400" y="1488797"/>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cxnSp>
        <p:nvCxnSpPr>
          <p:cNvPr id="2163" name="Google Shape;2163;p68"/>
          <p:cNvCxnSpPr/>
          <p:nvPr/>
        </p:nvCxnSpPr>
        <p:spPr>
          <a:xfrm>
            <a:off x="1013400" y="345807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2" name="Rectangle: Rounded Corners 1">
            <a:extLst>
              <a:ext uri="{FF2B5EF4-FFF2-40B4-BE49-F238E27FC236}">
                <a16:creationId xmlns:a16="http://schemas.microsoft.com/office/drawing/2014/main" id="{E14CED5F-D2D8-F729-588E-161CE1C8CDA7}"/>
              </a:ext>
            </a:extLst>
          </p:cNvPr>
          <p:cNvSpPr/>
          <p:nvPr/>
        </p:nvSpPr>
        <p:spPr>
          <a:xfrm>
            <a:off x="728663" y="3600450"/>
            <a:ext cx="3593306" cy="835815"/>
          </a:xfrm>
          <a:prstGeom prst="roundRect">
            <a:avLst/>
          </a:prstGeom>
          <a:solidFill>
            <a:srgbClr val="021433"/>
          </a:solidFill>
          <a:ln>
            <a:solidFill>
              <a:srgbClr val="0214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FD85B11F-BF38-38A2-D2FF-B46B51F9337A}"/>
              </a:ext>
            </a:extLst>
          </p:cNvPr>
          <p:cNvSpPr/>
          <p:nvPr/>
        </p:nvSpPr>
        <p:spPr>
          <a:xfrm>
            <a:off x="493732" y="1190332"/>
            <a:ext cx="7711768" cy="3508143"/>
          </a:xfrm>
          <a:prstGeom prst="roundRect">
            <a:avLst/>
          </a:prstGeom>
          <a:solidFill>
            <a:schemeClr val="accent1">
              <a:alpha val="1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lt1">
                  <a:alpha val="30000"/>
                </a:schemeClr>
              </a:solidFill>
            </a:endParaRPr>
          </a:p>
        </p:txBody>
      </p:sp>
      <p:sp>
        <p:nvSpPr>
          <p:cNvPr id="170" name="Google Shape;170;p39"/>
          <p:cNvSpPr txBox="1">
            <a:spLocks noGrp="1"/>
          </p:cNvSpPr>
          <p:nvPr>
            <p:ph type="title"/>
          </p:nvPr>
        </p:nvSpPr>
        <p:spPr>
          <a:xfrm>
            <a:off x="938500" y="445025"/>
            <a:ext cx="57357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Abstract</a:t>
            </a:r>
            <a:endParaRPr dirty="0"/>
          </a:p>
        </p:txBody>
      </p:sp>
      <p:sp>
        <p:nvSpPr>
          <p:cNvPr id="171" name="Google Shape;171;p39"/>
          <p:cNvSpPr txBox="1">
            <a:spLocks noGrp="1"/>
          </p:cNvSpPr>
          <p:nvPr>
            <p:ph type="body" idx="1"/>
          </p:nvPr>
        </p:nvSpPr>
        <p:spPr>
          <a:xfrm>
            <a:off x="938500" y="1246025"/>
            <a:ext cx="7172100" cy="3039900"/>
          </a:xfrm>
          <a:prstGeom prst="rect">
            <a:avLst/>
          </a:prstGeom>
        </p:spPr>
        <p:txBody>
          <a:bodyPr spcFirstLastPara="1" wrap="square" lIns="91425" tIns="91425" rIns="91425" bIns="91425" anchor="t" anchorCtr="0">
            <a:noAutofit/>
          </a:bodyPr>
          <a:lstStyle/>
          <a:p>
            <a:pPr marL="0" lvl="0" indent="0" algn="just" rtl="0">
              <a:lnSpc>
                <a:spcPct val="150000"/>
              </a:lnSpc>
              <a:spcBef>
                <a:spcPts val="0"/>
              </a:spcBef>
              <a:spcAft>
                <a:spcPts val="0"/>
              </a:spcAft>
              <a:buNone/>
            </a:pPr>
            <a:r>
              <a:rPr lang="en-IN" sz="1400" dirty="0"/>
              <a:t>This article presents a solution for visually impaired students who face difficulties in studying text and electronic documents. An experimental prototype is developed using NLP techniques to assist the blind community with information access. The chatbot employs techniques such as automatic index generation, paraphrasing, summarizing, passage retrieval, and query rewriting. The chatbot uses tools such as Torch, Sentence piece, Newspaper3k, and the Natural Language Toolkit to achieve its goals. </a:t>
            </a:r>
          </a:p>
          <a:p>
            <a:pPr marL="0" lvl="0" indent="0" algn="just" rtl="0">
              <a:lnSpc>
                <a:spcPct val="150000"/>
              </a:lnSpc>
              <a:spcBef>
                <a:spcPts val="0"/>
              </a:spcBef>
              <a:spcAft>
                <a:spcPts val="0"/>
              </a:spcAft>
              <a:buNone/>
            </a:pPr>
            <a:r>
              <a:rPr lang="en-IN" sz="1400" dirty="0"/>
              <a:t>The proposed software aims to reduce the time required for writing and understanding compositions, making information access easier for visually impaired students and other people.</a:t>
            </a:r>
          </a:p>
        </p:txBody>
      </p:sp>
      <p:cxnSp>
        <p:nvCxnSpPr>
          <p:cNvPr id="172" name="Google Shape;172;p39"/>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19" name="Rectangle: Rounded Corners 18">
            <a:extLst>
              <a:ext uri="{FF2B5EF4-FFF2-40B4-BE49-F238E27FC236}">
                <a16:creationId xmlns:a16="http://schemas.microsoft.com/office/drawing/2014/main" id="{7C837F11-DF57-4D89-61C6-E60B44813534}"/>
              </a:ext>
            </a:extLst>
          </p:cNvPr>
          <p:cNvSpPr/>
          <p:nvPr/>
        </p:nvSpPr>
        <p:spPr>
          <a:xfrm>
            <a:off x="466166" y="6213749"/>
            <a:ext cx="1992385" cy="2677885"/>
          </a:xfrm>
          <a:prstGeom prst="roundRect">
            <a:avLst/>
          </a:prstGeom>
          <a:solidFill>
            <a:schemeClr val="accent1">
              <a:alpha val="1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lt1">
                  <a:alpha val="30000"/>
                </a:schemeClr>
              </a:solidFill>
            </a:endParaRPr>
          </a:p>
        </p:txBody>
      </p:sp>
      <p:sp>
        <p:nvSpPr>
          <p:cNvPr id="20" name="Rectangle: Rounded Corners 19">
            <a:extLst>
              <a:ext uri="{FF2B5EF4-FFF2-40B4-BE49-F238E27FC236}">
                <a16:creationId xmlns:a16="http://schemas.microsoft.com/office/drawing/2014/main" id="{AF43364F-99C2-D131-FC43-B1AEF9A421C6}"/>
              </a:ext>
            </a:extLst>
          </p:cNvPr>
          <p:cNvSpPr/>
          <p:nvPr/>
        </p:nvSpPr>
        <p:spPr>
          <a:xfrm>
            <a:off x="2579615" y="6965466"/>
            <a:ext cx="1992385" cy="2677885"/>
          </a:xfrm>
          <a:prstGeom prst="roundRect">
            <a:avLst/>
          </a:prstGeom>
          <a:solidFill>
            <a:schemeClr val="accent1">
              <a:alpha val="1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lt1">
                  <a:alpha val="30000"/>
                </a:schemeClr>
              </a:solidFill>
            </a:endParaRPr>
          </a:p>
        </p:txBody>
      </p:sp>
      <p:sp>
        <p:nvSpPr>
          <p:cNvPr id="21" name="TextBox 20">
            <a:extLst>
              <a:ext uri="{FF2B5EF4-FFF2-40B4-BE49-F238E27FC236}">
                <a16:creationId xmlns:a16="http://schemas.microsoft.com/office/drawing/2014/main" id="{E59E4F78-C15F-399E-0C53-7A463D5C86A3}"/>
              </a:ext>
            </a:extLst>
          </p:cNvPr>
          <p:cNvSpPr txBox="1"/>
          <p:nvPr/>
        </p:nvSpPr>
        <p:spPr>
          <a:xfrm>
            <a:off x="636042" y="6519989"/>
            <a:ext cx="1652631" cy="2031325"/>
          </a:xfrm>
          <a:prstGeom prst="rect">
            <a:avLst/>
          </a:prstGeom>
          <a:noFill/>
        </p:spPr>
        <p:txBody>
          <a:bodyPr wrap="square" rtlCol="0">
            <a:spAutoFit/>
          </a:bodyPr>
          <a:lstStyle/>
          <a:p>
            <a:pPr algn="just">
              <a:buClr>
                <a:schemeClr val="bg1"/>
              </a:buClr>
            </a:pPr>
            <a:endParaRPr lang="en-IN" sz="1400" dirty="0">
              <a:solidFill>
                <a:schemeClr val="bg1">
                  <a:lumMod val="95000"/>
                </a:schemeClr>
              </a:solidFill>
            </a:endParaRPr>
          </a:p>
          <a:p>
            <a:pPr marL="285750" indent="-285750">
              <a:buClr>
                <a:schemeClr val="bg1"/>
              </a:buClr>
              <a:buFont typeface="Arial" panose="020B0604020202020204" pitchFamily="34" charset="0"/>
              <a:buChar char="•"/>
            </a:pPr>
            <a:r>
              <a:rPr lang="en-IN" sz="1400" dirty="0">
                <a:solidFill>
                  <a:schemeClr val="bg1">
                    <a:lumMod val="95000"/>
                  </a:schemeClr>
                </a:solidFill>
              </a:rPr>
              <a:t>Automatically generate useful information on any topic with a few clicks and words.</a:t>
            </a:r>
          </a:p>
          <a:p>
            <a:endParaRPr lang="en-IN" dirty="0">
              <a:solidFill>
                <a:srgbClr val="FFAB40"/>
              </a:solidFill>
            </a:endParaRPr>
          </a:p>
        </p:txBody>
      </p:sp>
      <p:sp>
        <p:nvSpPr>
          <p:cNvPr id="22" name="TextBox 21">
            <a:extLst>
              <a:ext uri="{FF2B5EF4-FFF2-40B4-BE49-F238E27FC236}">
                <a16:creationId xmlns:a16="http://schemas.microsoft.com/office/drawing/2014/main" id="{A5D560E8-5B94-D876-3870-4908A97BC9CF}"/>
              </a:ext>
            </a:extLst>
          </p:cNvPr>
          <p:cNvSpPr txBox="1"/>
          <p:nvPr/>
        </p:nvSpPr>
        <p:spPr>
          <a:xfrm>
            <a:off x="2733345" y="7479093"/>
            <a:ext cx="1652631" cy="1384995"/>
          </a:xfrm>
          <a:prstGeom prst="rect">
            <a:avLst/>
          </a:prstGeom>
          <a:noFill/>
        </p:spPr>
        <p:txBody>
          <a:bodyPr wrap="square" rtlCol="0">
            <a:spAutoFit/>
          </a:bodyPr>
          <a:lstStyle/>
          <a:p>
            <a:pPr marL="285750" indent="-285750">
              <a:buClr>
                <a:schemeClr val="bg1"/>
              </a:buClr>
              <a:buFont typeface="Arial" panose="020B0604020202020204" pitchFamily="34" charset="0"/>
              <a:buChar char="•"/>
            </a:pPr>
            <a:r>
              <a:rPr lang="en-IN" sz="1400" dirty="0">
                <a:solidFill>
                  <a:schemeClr val="bg1">
                    <a:lumMod val="95000"/>
                  </a:schemeClr>
                </a:solidFill>
              </a:rPr>
              <a:t>Developed to make life easier for the blind community.</a:t>
            </a:r>
          </a:p>
          <a:p>
            <a:endParaRPr lang="en-IN" dirty="0">
              <a:solidFill>
                <a:srgbClr val="FFAB40"/>
              </a:solidFill>
            </a:endParaRPr>
          </a:p>
        </p:txBody>
      </p:sp>
      <p:sp>
        <p:nvSpPr>
          <p:cNvPr id="23" name="Rectangle: Rounded Corners 22">
            <a:extLst>
              <a:ext uri="{FF2B5EF4-FFF2-40B4-BE49-F238E27FC236}">
                <a16:creationId xmlns:a16="http://schemas.microsoft.com/office/drawing/2014/main" id="{3F864002-1C96-1998-CE1F-6B776313DEC7}"/>
              </a:ext>
            </a:extLst>
          </p:cNvPr>
          <p:cNvSpPr/>
          <p:nvPr/>
        </p:nvSpPr>
        <p:spPr>
          <a:xfrm>
            <a:off x="4725730" y="7783893"/>
            <a:ext cx="1992385" cy="2646882"/>
          </a:xfrm>
          <a:prstGeom prst="roundRect">
            <a:avLst/>
          </a:prstGeom>
          <a:solidFill>
            <a:schemeClr val="accent1">
              <a:alpha val="1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lt1">
                  <a:alpha val="30000"/>
                </a:schemeClr>
              </a:solidFill>
            </a:endParaRPr>
          </a:p>
        </p:txBody>
      </p:sp>
      <p:sp>
        <p:nvSpPr>
          <p:cNvPr id="24" name="TextBox 23">
            <a:extLst>
              <a:ext uri="{FF2B5EF4-FFF2-40B4-BE49-F238E27FC236}">
                <a16:creationId xmlns:a16="http://schemas.microsoft.com/office/drawing/2014/main" id="{41FF024E-A78C-0B34-FC25-6804FFE41DCD}"/>
              </a:ext>
            </a:extLst>
          </p:cNvPr>
          <p:cNvSpPr txBox="1"/>
          <p:nvPr/>
        </p:nvSpPr>
        <p:spPr>
          <a:xfrm>
            <a:off x="4771449" y="8266517"/>
            <a:ext cx="1916553" cy="1815882"/>
          </a:xfrm>
          <a:prstGeom prst="rect">
            <a:avLst/>
          </a:prstGeom>
          <a:noFill/>
        </p:spPr>
        <p:txBody>
          <a:bodyPr wrap="square" rtlCol="0">
            <a:spAutoFit/>
          </a:bodyPr>
          <a:lstStyle/>
          <a:p>
            <a:pPr marL="285750" indent="-285750">
              <a:buClr>
                <a:schemeClr val="bg1"/>
              </a:buClr>
              <a:buFont typeface="Arial" panose="020B0604020202020204" pitchFamily="34" charset="0"/>
              <a:buChar char="•"/>
            </a:pPr>
            <a:r>
              <a:rPr lang="en-IN" sz="1400" dirty="0">
                <a:solidFill>
                  <a:schemeClr val="bg1">
                    <a:lumMod val="95000"/>
                  </a:schemeClr>
                </a:solidFill>
              </a:rPr>
              <a:t>Powered by advanced NLP techniques and WordNet-based query rewriting, so you get relevant results in no time.</a:t>
            </a:r>
          </a:p>
          <a:p>
            <a:endParaRPr lang="en-IN" dirty="0">
              <a:solidFill>
                <a:srgbClr val="FFAB40"/>
              </a:solidFill>
            </a:endParaRPr>
          </a:p>
        </p:txBody>
      </p:sp>
      <p:sp>
        <p:nvSpPr>
          <p:cNvPr id="25" name="Rectangle: Rounded Corners 24">
            <a:extLst>
              <a:ext uri="{FF2B5EF4-FFF2-40B4-BE49-F238E27FC236}">
                <a16:creationId xmlns:a16="http://schemas.microsoft.com/office/drawing/2014/main" id="{C751F457-0448-5977-4E66-A4FF46C6755A}"/>
              </a:ext>
            </a:extLst>
          </p:cNvPr>
          <p:cNvSpPr/>
          <p:nvPr/>
        </p:nvSpPr>
        <p:spPr>
          <a:xfrm>
            <a:off x="6871845" y="8891634"/>
            <a:ext cx="1989364" cy="2677885"/>
          </a:xfrm>
          <a:prstGeom prst="roundRect">
            <a:avLst/>
          </a:prstGeom>
          <a:solidFill>
            <a:schemeClr val="accent1">
              <a:alpha val="1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lt1">
                  <a:alpha val="30000"/>
                </a:schemeClr>
              </a:solidFill>
            </a:endParaRPr>
          </a:p>
        </p:txBody>
      </p:sp>
      <p:sp>
        <p:nvSpPr>
          <p:cNvPr id="26" name="TextBox 25">
            <a:extLst>
              <a:ext uri="{FF2B5EF4-FFF2-40B4-BE49-F238E27FC236}">
                <a16:creationId xmlns:a16="http://schemas.microsoft.com/office/drawing/2014/main" id="{8B4C727F-8349-E262-BAF8-3A8CA2D03870}"/>
              </a:ext>
            </a:extLst>
          </p:cNvPr>
          <p:cNvSpPr txBox="1"/>
          <p:nvPr/>
        </p:nvSpPr>
        <p:spPr>
          <a:xfrm>
            <a:off x="6891651" y="9444320"/>
            <a:ext cx="1916553" cy="2031325"/>
          </a:xfrm>
          <a:prstGeom prst="rect">
            <a:avLst/>
          </a:prstGeom>
          <a:noFill/>
        </p:spPr>
        <p:txBody>
          <a:bodyPr wrap="square" rtlCol="0">
            <a:spAutoFit/>
          </a:bodyPr>
          <a:lstStyle/>
          <a:p>
            <a:pPr marL="285750" indent="-285750">
              <a:buClr>
                <a:schemeClr val="bg1"/>
              </a:buClr>
              <a:buFont typeface="Arial" panose="020B0604020202020204" pitchFamily="34" charset="0"/>
              <a:buChar char="•"/>
            </a:pPr>
            <a:r>
              <a:rPr lang="en-IN" sz="1400" dirty="0">
                <a:solidFill>
                  <a:schemeClr val="bg1">
                    <a:lumMod val="95000"/>
                  </a:schemeClr>
                </a:solidFill>
              </a:rPr>
              <a:t>Get access to the right info with ease, as it is read aloud to you. No need for complicated navigation anymore.</a:t>
            </a:r>
          </a:p>
          <a:p>
            <a:endParaRPr lang="en-IN" dirty="0">
              <a:solidFill>
                <a:srgbClr val="FFAB40"/>
              </a:solidFil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170"/>
                                        </p:tgtEl>
                                        <p:attrNameLst>
                                          <p:attrName>style.visibility</p:attrName>
                                        </p:attrNameLst>
                                      </p:cBhvr>
                                      <p:to>
                                        <p:strVal val="visible"/>
                                      </p:to>
                                    </p:set>
                                    <p:animEffect transition="in" filter="fade">
                                      <p:cBhvr>
                                        <p:cTn id="7" dur="1000"/>
                                        <p:tgtEl>
                                          <p:spTgt spid="170"/>
                                        </p:tgtEl>
                                      </p:cBhvr>
                                    </p:animEffect>
                                    <p:anim calcmode="lin" valueType="num">
                                      <p:cBhvr>
                                        <p:cTn id="8" dur="1000" fill="hold"/>
                                        <p:tgtEl>
                                          <p:spTgt spid="170"/>
                                        </p:tgtEl>
                                        <p:attrNameLst>
                                          <p:attrName>ppt_x</p:attrName>
                                        </p:attrNameLst>
                                      </p:cBhvr>
                                      <p:tavLst>
                                        <p:tav tm="0">
                                          <p:val>
                                            <p:strVal val="#ppt_x"/>
                                          </p:val>
                                        </p:tav>
                                        <p:tav tm="100000">
                                          <p:val>
                                            <p:strVal val="#ppt_x"/>
                                          </p:val>
                                        </p:tav>
                                      </p:tavLst>
                                    </p:anim>
                                    <p:anim calcmode="lin" valueType="num">
                                      <p:cBhvr>
                                        <p:cTn id="9" dur="1000" fill="hold"/>
                                        <p:tgtEl>
                                          <p:spTgt spid="17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37392B57-3279-9B68-423E-86B488166217}"/>
              </a:ext>
            </a:extLst>
          </p:cNvPr>
          <p:cNvSpPr/>
          <p:nvPr/>
        </p:nvSpPr>
        <p:spPr>
          <a:xfrm>
            <a:off x="467592" y="1641749"/>
            <a:ext cx="1992385" cy="2677885"/>
          </a:xfrm>
          <a:prstGeom prst="roundRect">
            <a:avLst/>
          </a:prstGeom>
          <a:solidFill>
            <a:schemeClr val="accent1">
              <a:alpha val="1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lt1">
                  <a:alpha val="30000"/>
                </a:schemeClr>
              </a:solidFill>
            </a:endParaRPr>
          </a:p>
        </p:txBody>
      </p:sp>
      <p:sp>
        <p:nvSpPr>
          <p:cNvPr id="12" name="Rectangle: Rounded Corners 11">
            <a:extLst>
              <a:ext uri="{FF2B5EF4-FFF2-40B4-BE49-F238E27FC236}">
                <a16:creationId xmlns:a16="http://schemas.microsoft.com/office/drawing/2014/main" id="{12E1DC2F-B476-E8D6-6927-CA9A679819C7}"/>
              </a:ext>
            </a:extLst>
          </p:cNvPr>
          <p:cNvSpPr/>
          <p:nvPr/>
        </p:nvSpPr>
        <p:spPr>
          <a:xfrm>
            <a:off x="2579615" y="1610746"/>
            <a:ext cx="1992385" cy="2677885"/>
          </a:xfrm>
          <a:prstGeom prst="roundRect">
            <a:avLst/>
          </a:prstGeom>
          <a:solidFill>
            <a:schemeClr val="accent1">
              <a:alpha val="1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lt1">
                  <a:alpha val="30000"/>
                </a:schemeClr>
              </a:solidFill>
            </a:endParaRPr>
          </a:p>
        </p:txBody>
      </p:sp>
      <p:sp>
        <p:nvSpPr>
          <p:cNvPr id="13" name="TextBox 12">
            <a:extLst>
              <a:ext uri="{FF2B5EF4-FFF2-40B4-BE49-F238E27FC236}">
                <a16:creationId xmlns:a16="http://schemas.microsoft.com/office/drawing/2014/main" id="{224B2D54-5D0D-80FD-4683-94383E3DA75D}"/>
              </a:ext>
            </a:extLst>
          </p:cNvPr>
          <p:cNvSpPr txBox="1"/>
          <p:nvPr/>
        </p:nvSpPr>
        <p:spPr>
          <a:xfrm>
            <a:off x="637468" y="1947989"/>
            <a:ext cx="1652631" cy="2031325"/>
          </a:xfrm>
          <a:prstGeom prst="rect">
            <a:avLst/>
          </a:prstGeom>
          <a:noFill/>
        </p:spPr>
        <p:txBody>
          <a:bodyPr wrap="square" rtlCol="0">
            <a:spAutoFit/>
          </a:bodyPr>
          <a:lstStyle/>
          <a:p>
            <a:pPr algn="just">
              <a:buClr>
                <a:schemeClr val="bg1"/>
              </a:buClr>
            </a:pPr>
            <a:endParaRPr lang="en-IN" sz="1400" dirty="0">
              <a:solidFill>
                <a:schemeClr val="bg1">
                  <a:lumMod val="95000"/>
                </a:schemeClr>
              </a:solidFill>
            </a:endParaRPr>
          </a:p>
          <a:p>
            <a:pPr marL="285750" indent="-285750">
              <a:buClr>
                <a:schemeClr val="bg1"/>
              </a:buClr>
              <a:buFont typeface="Arial" panose="020B0604020202020204" pitchFamily="34" charset="0"/>
              <a:buChar char="•"/>
            </a:pPr>
            <a:r>
              <a:rPr lang="en-IN" sz="1400" dirty="0">
                <a:solidFill>
                  <a:schemeClr val="bg1">
                    <a:lumMod val="95000"/>
                  </a:schemeClr>
                </a:solidFill>
              </a:rPr>
              <a:t>Automatically generate useful information on any topic with a few clicks and words.</a:t>
            </a:r>
          </a:p>
          <a:p>
            <a:endParaRPr lang="en-IN" dirty="0">
              <a:solidFill>
                <a:srgbClr val="FFAB40"/>
              </a:solidFill>
            </a:endParaRPr>
          </a:p>
        </p:txBody>
      </p:sp>
      <p:sp>
        <p:nvSpPr>
          <p:cNvPr id="170" name="Google Shape;170;p39"/>
          <p:cNvSpPr txBox="1">
            <a:spLocks noGrp="1"/>
          </p:cNvSpPr>
          <p:nvPr>
            <p:ph type="title"/>
          </p:nvPr>
        </p:nvSpPr>
        <p:spPr>
          <a:xfrm>
            <a:off x="938500" y="445025"/>
            <a:ext cx="57357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b="1" dirty="0"/>
              <a:t>Need of proposed Work</a:t>
            </a:r>
            <a:endParaRPr dirty="0"/>
          </a:p>
        </p:txBody>
      </p:sp>
      <p:cxnSp>
        <p:nvCxnSpPr>
          <p:cNvPr id="172" name="Google Shape;172;p39"/>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3" name="TextBox 2">
            <a:extLst>
              <a:ext uri="{FF2B5EF4-FFF2-40B4-BE49-F238E27FC236}">
                <a16:creationId xmlns:a16="http://schemas.microsoft.com/office/drawing/2014/main" id="{620017B9-991D-36BF-CCA3-A4D51CD63B8F}"/>
              </a:ext>
            </a:extLst>
          </p:cNvPr>
          <p:cNvSpPr txBox="1"/>
          <p:nvPr/>
        </p:nvSpPr>
        <p:spPr>
          <a:xfrm>
            <a:off x="2733345" y="2124373"/>
            <a:ext cx="1652631" cy="1384995"/>
          </a:xfrm>
          <a:prstGeom prst="rect">
            <a:avLst/>
          </a:prstGeom>
          <a:noFill/>
        </p:spPr>
        <p:txBody>
          <a:bodyPr wrap="square" rtlCol="0">
            <a:spAutoFit/>
          </a:bodyPr>
          <a:lstStyle/>
          <a:p>
            <a:pPr marL="285750" indent="-285750">
              <a:buClr>
                <a:schemeClr val="bg1"/>
              </a:buClr>
              <a:buFont typeface="Arial" panose="020B0604020202020204" pitchFamily="34" charset="0"/>
              <a:buChar char="•"/>
            </a:pPr>
            <a:r>
              <a:rPr lang="en-IN" sz="1400" dirty="0">
                <a:solidFill>
                  <a:schemeClr val="bg1">
                    <a:lumMod val="95000"/>
                  </a:schemeClr>
                </a:solidFill>
              </a:rPr>
              <a:t>Developed to make life easier for the blind community.</a:t>
            </a:r>
          </a:p>
          <a:p>
            <a:endParaRPr lang="en-IN" dirty="0">
              <a:solidFill>
                <a:srgbClr val="FFAB40"/>
              </a:solidFill>
            </a:endParaRPr>
          </a:p>
        </p:txBody>
      </p:sp>
      <p:sp>
        <p:nvSpPr>
          <p:cNvPr id="4" name="Rectangle: Rounded Corners 3">
            <a:extLst>
              <a:ext uri="{FF2B5EF4-FFF2-40B4-BE49-F238E27FC236}">
                <a16:creationId xmlns:a16="http://schemas.microsoft.com/office/drawing/2014/main" id="{772127B7-F71B-1AE5-AA1F-E0594874987A}"/>
              </a:ext>
            </a:extLst>
          </p:cNvPr>
          <p:cNvSpPr/>
          <p:nvPr/>
        </p:nvSpPr>
        <p:spPr>
          <a:xfrm>
            <a:off x="4691638" y="1641749"/>
            <a:ext cx="1992385" cy="2646882"/>
          </a:xfrm>
          <a:prstGeom prst="roundRect">
            <a:avLst/>
          </a:prstGeom>
          <a:solidFill>
            <a:schemeClr val="accent1">
              <a:alpha val="1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lt1">
                  <a:alpha val="30000"/>
                </a:schemeClr>
              </a:solidFill>
            </a:endParaRPr>
          </a:p>
        </p:txBody>
      </p:sp>
      <p:sp>
        <p:nvSpPr>
          <p:cNvPr id="5" name="TextBox 4">
            <a:extLst>
              <a:ext uri="{FF2B5EF4-FFF2-40B4-BE49-F238E27FC236}">
                <a16:creationId xmlns:a16="http://schemas.microsoft.com/office/drawing/2014/main" id="{887A6504-4FD3-9A56-C8CC-C605F237F608}"/>
              </a:ext>
            </a:extLst>
          </p:cNvPr>
          <p:cNvSpPr txBox="1"/>
          <p:nvPr/>
        </p:nvSpPr>
        <p:spPr>
          <a:xfrm>
            <a:off x="4737357" y="2124373"/>
            <a:ext cx="1916553" cy="1815882"/>
          </a:xfrm>
          <a:prstGeom prst="rect">
            <a:avLst/>
          </a:prstGeom>
          <a:noFill/>
        </p:spPr>
        <p:txBody>
          <a:bodyPr wrap="square" rtlCol="0">
            <a:spAutoFit/>
          </a:bodyPr>
          <a:lstStyle/>
          <a:p>
            <a:pPr marL="285750" indent="-285750">
              <a:buClr>
                <a:schemeClr val="bg1"/>
              </a:buClr>
              <a:buFont typeface="Arial" panose="020B0604020202020204" pitchFamily="34" charset="0"/>
              <a:buChar char="•"/>
            </a:pPr>
            <a:r>
              <a:rPr lang="en-IN" sz="1400" dirty="0">
                <a:solidFill>
                  <a:schemeClr val="bg1">
                    <a:lumMod val="95000"/>
                  </a:schemeClr>
                </a:solidFill>
              </a:rPr>
              <a:t>Powered by advanced NLP techniques and WordNet-based query rewriting, so you get relevant results in no time.</a:t>
            </a:r>
          </a:p>
          <a:p>
            <a:endParaRPr lang="en-IN" dirty="0">
              <a:solidFill>
                <a:srgbClr val="FFAB40"/>
              </a:solidFill>
            </a:endParaRPr>
          </a:p>
        </p:txBody>
      </p:sp>
      <p:sp>
        <p:nvSpPr>
          <p:cNvPr id="7" name="Rectangle: Rounded Corners 6">
            <a:extLst>
              <a:ext uri="{FF2B5EF4-FFF2-40B4-BE49-F238E27FC236}">
                <a16:creationId xmlns:a16="http://schemas.microsoft.com/office/drawing/2014/main" id="{F9100617-B60E-5C60-8268-3CFE25C12FA4}"/>
              </a:ext>
            </a:extLst>
          </p:cNvPr>
          <p:cNvSpPr/>
          <p:nvPr/>
        </p:nvSpPr>
        <p:spPr>
          <a:xfrm>
            <a:off x="6803661" y="1610746"/>
            <a:ext cx="1989364" cy="2677885"/>
          </a:xfrm>
          <a:prstGeom prst="roundRect">
            <a:avLst/>
          </a:prstGeom>
          <a:solidFill>
            <a:schemeClr val="accent1">
              <a:alpha val="1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lt1">
                  <a:alpha val="30000"/>
                </a:schemeClr>
              </a:solidFill>
            </a:endParaRPr>
          </a:p>
        </p:txBody>
      </p:sp>
      <p:sp>
        <p:nvSpPr>
          <p:cNvPr id="16" name="TextBox 15">
            <a:extLst>
              <a:ext uri="{FF2B5EF4-FFF2-40B4-BE49-F238E27FC236}">
                <a16:creationId xmlns:a16="http://schemas.microsoft.com/office/drawing/2014/main" id="{0F918F32-674D-D580-A94F-A2B8F52051FA}"/>
              </a:ext>
            </a:extLst>
          </p:cNvPr>
          <p:cNvSpPr txBox="1"/>
          <p:nvPr/>
        </p:nvSpPr>
        <p:spPr>
          <a:xfrm>
            <a:off x="6823467" y="2163432"/>
            <a:ext cx="1916553" cy="2031325"/>
          </a:xfrm>
          <a:prstGeom prst="rect">
            <a:avLst/>
          </a:prstGeom>
          <a:noFill/>
        </p:spPr>
        <p:txBody>
          <a:bodyPr wrap="square" rtlCol="0">
            <a:spAutoFit/>
          </a:bodyPr>
          <a:lstStyle/>
          <a:p>
            <a:pPr marL="285750" indent="-285750">
              <a:buClr>
                <a:schemeClr val="bg1"/>
              </a:buClr>
              <a:buFont typeface="Arial" panose="020B0604020202020204" pitchFamily="34" charset="0"/>
              <a:buChar char="•"/>
            </a:pPr>
            <a:r>
              <a:rPr lang="en-IN" sz="1400" dirty="0">
                <a:solidFill>
                  <a:schemeClr val="bg1">
                    <a:lumMod val="95000"/>
                  </a:schemeClr>
                </a:solidFill>
              </a:rPr>
              <a:t>Get access to the right info with ease, as it is read aloud to you. No need for complicated navigation anymore.</a:t>
            </a:r>
          </a:p>
          <a:p>
            <a:endParaRPr lang="en-IN" dirty="0">
              <a:solidFill>
                <a:srgbClr val="FFAB40"/>
              </a:solidFill>
            </a:endParaRPr>
          </a:p>
        </p:txBody>
      </p:sp>
      <p:grpSp>
        <p:nvGrpSpPr>
          <p:cNvPr id="18" name="Google Shape;10498;p79">
            <a:extLst>
              <a:ext uri="{FF2B5EF4-FFF2-40B4-BE49-F238E27FC236}">
                <a16:creationId xmlns:a16="http://schemas.microsoft.com/office/drawing/2014/main" id="{3272BF09-AEDA-9702-1AD4-8ED77410EF3C}"/>
              </a:ext>
            </a:extLst>
          </p:cNvPr>
          <p:cNvGrpSpPr/>
          <p:nvPr/>
        </p:nvGrpSpPr>
        <p:grpSpPr>
          <a:xfrm>
            <a:off x="1210983" y="4515629"/>
            <a:ext cx="371883" cy="365691"/>
            <a:chOff x="860940" y="2746477"/>
            <a:chExt cx="371883" cy="365691"/>
          </a:xfrm>
        </p:grpSpPr>
        <p:sp>
          <p:nvSpPr>
            <p:cNvPr id="19" name="Google Shape;10499;p79">
              <a:extLst>
                <a:ext uri="{FF2B5EF4-FFF2-40B4-BE49-F238E27FC236}">
                  <a16:creationId xmlns:a16="http://schemas.microsoft.com/office/drawing/2014/main" id="{7C582235-40FA-C6AD-DD68-1778AD70CDB4}"/>
                </a:ext>
              </a:extLst>
            </p:cNvPr>
            <p:cNvSpPr/>
            <p:nvPr/>
          </p:nvSpPr>
          <p:spPr>
            <a:xfrm>
              <a:off x="908191" y="3026302"/>
              <a:ext cx="30294" cy="28961"/>
            </a:xfrm>
            <a:custGeom>
              <a:avLst/>
              <a:gdLst/>
              <a:ahLst/>
              <a:cxnLst/>
              <a:rect l="l" t="t" r="r" b="b"/>
              <a:pathLst>
                <a:path w="954" h="912" extrusionOk="0">
                  <a:moveTo>
                    <a:pt x="763" y="1"/>
                  </a:moveTo>
                  <a:cubicBezTo>
                    <a:pt x="718" y="1"/>
                    <a:pt x="674" y="16"/>
                    <a:pt x="644" y="45"/>
                  </a:cubicBezTo>
                  <a:lnTo>
                    <a:pt x="60" y="629"/>
                  </a:lnTo>
                  <a:cubicBezTo>
                    <a:pt x="1" y="688"/>
                    <a:pt x="1" y="807"/>
                    <a:pt x="60" y="867"/>
                  </a:cubicBezTo>
                  <a:cubicBezTo>
                    <a:pt x="90" y="897"/>
                    <a:pt x="135" y="911"/>
                    <a:pt x="179" y="911"/>
                  </a:cubicBezTo>
                  <a:cubicBezTo>
                    <a:pt x="224" y="911"/>
                    <a:pt x="269" y="897"/>
                    <a:pt x="299" y="867"/>
                  </a:cubicBezTo>
                  <a:lnTo>
                    <a:pt x="882" y="283"/>
                  </a:lnTo>
                  <a:cubicBezTo>
                    <a:pt x="953" y="224"/>
                    <a:pt x="953" y="105"/>
                    <a:pt x="882" y="45"/>
                  </a:cubicBezTo>
                  <a:cubicBezTo>
                    <a:pt x="852" y="16"/>
                    <a:pt x="807" y="1"/>
                    <a:pt x="76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0500;p79">
              <a:extLst>
                <a:ext uri="{FF2B5EF4-FFF2-40B4-BE49-F238E27FC236}">
                  <a16:creationId xmlns:a16="http://schemas.microsoft.com/office/drawing/2014/main" id="{E1D42D67-9773-022C-195A-4B623846B454}"/>
                </a:ext>
              </a:extLst>
            </p:cNvPr>
            <p:cNvSpPr/>
            <p:nvPr/>
          </p:nvSpPr>
          <p:spPr>
            <a:xfrm>
              <a:off x="943757" y="3061836"/>
              <a:ext cx="30263" cy="28961"/>
            </a:xfrm>
            <a:custGeom>
              <a:avLst/>
              <a:gdLst/>
              <a:ahLst/>
              <a:cxnLst/>
              <a:rect l="l" t="t" r="r" b="b"/>
              <a:pathLst>
                <a:path w="953" h="912" extrusionOk="0">
                  <a:moveTo>
                    <a:pt x="762" y="1"/>
                  </a:moveTo>
                  <a:cubicBezTo>
                    <a:pt x="717" y="1"/>
                    <a:pt x="673" y="16"/>
                    <a:pt x="643" y="46"/>
                  </a:cubicBezTo>
                  <a:lnTo>
                    <a:pt x="60" y="629"/>
                  </a:lnTo>
                  <a:cubicBezTo>
                    <a:pt x="0" y="688"/>
                    <a:pt x="0" y="807"/>
                    <a:pt x="60" y="867"/>
                  </a:cubicBezTo>
                  <a:cubicBezTo>
                    <a:pt x="89" y="897"/>
                    <a:pt x="134" y="912"/>
                    <a:pt x="179" y="912"/>
                  </a:cubicBezTo>
                  <a:cubicBezTo>
                    <a:pt x="223" y="912"/>
                    <a:pt x="268" y="897"/>
                    <a:pt x="298" y="867"/>
                  </a:cubicBezTo>
                  <a:lnTo>
                    <a:pt x="881" y="284"/>
                  </a:lnTo>
                  <a:cubicBezTo>
                    <a:pt x="953" y="224"/>
                    <a:pt x="953" y="105"/>
                    <a:pt x="881" y="46"/>
                  </a:cubicBezTo>
                  <a:cubicBezTo>
                    <a:pt x="851" y="16"/>
                    <a:pt x="807" y="1"/>
                    <a:pt x="76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0501;p79">
              <a:extLst>
                <a:ext uri="{FF2B5EF4-FFF2-40B4-BE49-F238E27FC236}">
                  <a16:creationId xmlns:a16="http://schemas.microsoft.com/office/drawing/2014/main" id="{410A1274-D6C1-DDE3-4B26-09692841035B}"/>
                </a:ext>
              </a:extLst>
            </p:cNvPr>
            <p:cNvSpPr/>
            <p:nvPr/>
          </p:nvSpPr>
          <p:spPr>
            <a:xfrm>
              <a:off x="926355" y="3044085"/>
              <a:ext cx="29881" cy="28579"/>
            </a:xfrm>
            <a:custGeom>
              <a:avLst/>
              <a:gdLst/>
              <a:ahLst/>
              <a:cxnLst/>
              <a:rect l="l" t="t" r="r" b="b"/>
              <a:pathLst>
                <a:path w="941" h="900" extrusionOk="0">
                  <a:moveTo>
                    <a:pt x="762" y="0"/>
                  </a:moveTo>
                  <a:cubicBezTo>
                    <a:pt x="718" y="0"/>
                    <a:pt x="673" y="15"/>
                    <a:pt x="643" y="45"/>
                  </a:cubicBezTo>
                  <a:lnTo>
                    <a:pt x="60" y="616"/>
                  </a:lnTo>
                  <a:cubicBezTo>
                    <a:pt x="0" y="676"/>
                    <a:pt x="0" y="795"/>
                    <a:pt x="60" y="855"/>
                  </a:cubicBezTo>
                  <a:cubicBezTo>
                    <a:pt x="90" y="884"/>
                    <a:pt x="134" y="899"/>
                    <a:pt x="179" y="899"/>
                  </a:cubicBezTo>
                  <a:cubicBezTo>
                    <a:pt x="224" y="899"/>
                    <a:pt x="268" y="884"/>
                    <a:pt x="298" y="855"/>
                  </a:cubicBezTo>
                  <a:lnTo>
                    <a:pt x="881" y="283"/>
                  </a:lnTo>
                  <a:cubicBezTo>
                    <a:pt x="941" y="224"/>
                    <a:pt x="941" y="116"/>
                    <a:pt x="881" y="45"/>
                  </a:cubicBezTo>
                  <a:cubicBezTo>
                    <a:pt x="852" y="15"/>
                    <a:pt x="807" y="0"/>
                    <a:pt x="76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0502;p79">
              <a:extLst>
                <a:ext uri="{FF2B5EF4-FFF2-40B4-BE49-F238E27FC236}">
                  <a16:creationId xmlns:a16="http://schemas.microsoft.com/office/drawing/2014/main" id="{F549F870-E015-DA40-0E3B-805E3BAB47CC}"/>
                </a:ext>
              </a:extLst>
            </p:cNvPr>
            <p:cNvSpPr/>
            <p:nvPr/>
          </p:nvSpPr>
          <p:spPr>
            <a:xfrm>
              <a:off x="860940" y="2746477"/>
              <a:ext cx="371883" cy="365691"/>
            </a:xfrm>
            <a:custGeom>
              <a:avLst/>
              <a:gdLst/>
              <a:ahLst/>
              <a:cxnLst/>
              <a:rect l="l" t="t" r="r" b="b"/>
              <a:pathLst>
                <a:path w="11711" h="11516" extrusionOk="0">
                  <a:moveTo>
                    <a:pt x="11312" y="344"/>
                  </a:moveTo>
                  <a:lnTo>
                    <a:pt x="10835" y="1987"/>
                  </a:lnTo>
                  <a:lnTo>
                    <a:pt x="9680" y="821"/>
                  </a:lnTo>
                  <a:lnTo>
                    <a:pt x="11312" y="344"/>
                  </a:lnTo>
                  <a:close/>
                  <a:moveTo>
                    <a:pt x="4882" y="3821"/>
                  </a:moveTo>
                  <a:lnTo>
                    <a:pt x="2822" y="5881"/>
                  </a:lnTo>
                  <a:lnTo>
                    <a:pt x="477" y="5690"/>
                  </a:lnTo>
                  <a:cubicBezTo>
                    <a:pt x="453" y="5690"/>
                    <a:pt x="429" y="5643"/>
                    <a:pt x="465" y="5631"/>
                  </a:cubicBezTo>
                  <a:cubicBezTo>
                    <a:pt x="1477" y="4619"/>
                    <a:pt x="2822" y="4000"/>
                    <a:pt x="4227" y="3881"/>
                  </a:cubicBezTo>
                  <a:lnTo>
                    <a:pt x="4882" y="3821"/>
                  </a:lnTo>
                  <a:close/>
                  <a:moveTo>
                    <a:pt x="2894" y="6297"/>
                  </a:moveTo>
                  <a:lnTo>
                    <a:pt x="3811" y="7226"/>
                  </a:lnTo>
                  <a:lnTo>
                    <a:pt x="3477" y="7571"/>
                  </a:lnTo>
                  <a:lnTo>
                    <a:pt x="2549" y="6643"/>
                  </a:lnTo>
                  <a:lnTo>
                    <a:pt x="2894" y="6297"/>
                  </a:lnTo>
                  <a:close/>
                  <a:moveTo>
                    <a:pt x="2727" y="7333"/>
                  </a:moveTo>
                  <a:lnTo>
                    <a:pt x="3203" y="7810"/>
                  </a:lnTo>
                  <a:lnTo>
                    <a:pt x="2799" y="8226"/>
                  </a:lnTo>
                  <a:cubicBezTo>
                    <a:pt x="2787" y="8238"/>
                    <a:pt x="2763" y="8262"/>
                    <a:pt x="2739" y="8298"/>
                  </a:cubicBezTo>
                  <a:lnTo>
                    <a:pt x="2310" y="7869"/>
                  </a:lnTo>
                  <a:cubicBezTo>
                    <a:pt x="2287" y="7833"/>
                    <a:pt x="2287" y="7774"/>
                    <a:pt x="2310" y="7750"/>
                  </a:cubicBezTo>
                  <a:lnTo>
                    <a:pt x="2727" y="7333"/>
                  </a:lnTo>
                  <a:close/>
                  <a:moveTo>
                    <a:pt x="9311" y="916"/>
                  </a:moveTo>
                  <a:lnTo>
                    <a:pt x="10740" y="2345"/>
                  </a:lnTo>
                  <a:lnTo>
                    <a:pt x="10299" y="3821"/>
                  </a:lnTo>
                  <a:lnTo>
                    <a:pt x="5597" y="8524"/>
                  </a:lnTo>
                  <a:lnTo>
                    <a:pt x="4680" y="7595"/>
                  </a:lnTo>
                  <a:lnTo>
                    <a:pt x="6823" y="5452"/>
                  </a:lnTo>
                  <a:cubicBezTo>
                    <a:pt x="6966" y="5309"/>
                    <a:pt x="7001" y="5035"/>
                    <a:pt x="6811" y="4833"/>
                  </a:cubicBezTo>
                  <a:cubicBezTo>
                    <a:pt x="6728" y="4750"/>
                    <a:pt x="6617" y="4708"/>
                    <a:pt x="6506" y="4708"/>
                  </a:cubicBezTo>
                  <a:cubicBezTo>
                    <a:pt x="6394" y="4708"/>
                    <a:pt x="6281" y="4750"/>
                    <a:pt x="6192" y="4833"/>
                  </a:cubicBezTo>
                  <a:lnTo>
                    <a:pt x="4049" y="6976"/>
                  </a:lnTo>
                  <a:lnTo>
                    <a:pt x="3132" y="6047"/>
                  </a:lnTo>
                  <a:lnTo>
                    <a:pt x="7835" y="1344"/>
                  </a:lnTo>
                  <a:lnTo>
                    <a:pt x="9311" y="916"/>
                  </a:lnTo>
                  <a:close/>
                  <a:moveTo>
                    <a:pt x="6495" y="5047"/>
                  </a:moveTo>
                  <a:cubicBezTo>
                    <a:pt x="6522" y="5047"/>
                    <a:pt x="6549" y="5059"/>
                    <a:pt x="6573" y="5083"/>
                  </a:cubicBezTo>
                  <a:cubicBezTo>
                    <a:pt x="6609" y="5131"/>
                    <a:pt x="6609" y="5178"/>
                    <a:pt x="6573" y="5226"/>
                  </a:cubicBezTo>
                  <a:lnTo>
                    <a:pt x="4311" y="7488"/>
                  </a:lnTo>
                  <a:lnTo>
                    <a:pt x="3203" y="8595"/>
                  </a:lnTo>
                  <a:cubicBezTo>
                    <a:pt x="3180" y="8619"/>
                    <a:pt x="3153" y="8631"/>
                    <a:pt x="3127" y="8631"/>
                  </a:cubicBezTo>
                  <a:cubicBezTo>
                    <a:pt x="3102" y="8631"/>
                    <a:pt x="3078" y="8619"/>
                    <a:pt x="3060" y="8595"/>
                  </a:cubicBezTo>
                  <a:cubicBezTo>
                    <a:pt x="3013" y="8548"/>
                    <a:pt x="3013" y="8488"/>
                    <a:pt x="3060" y="8441"/>
                  </a:cubicBezTo>
                  <a:lnTo>
                    <a:pt x="6418" y="5083"/>
                  </a:lnTo>
                  <a:cubicBezTo>
                    <a:pt x="6442" y="5059"/>
                    <a:pt x="6469" y="5047"/>
                    <a:pt x="6495" y="5047"/>
                  </a:cubicBezTo>
                  <a:close/>
                  <a:moveTo>
                    <a:pt x="4430" y="7857"/>
                  </a:moveTo>
                  <a:lnTo>
                    <a:pt x="5346" y="8786"/>
                  </a:lnTo>
                  <a:lnTo>
                    <a:pt x="5001" y="9119"/>
                  </a:lnTo>
                  <a:lnTo>
                    <a:pt x="4989" y="9119"/>
                  </a:lnTo>
                  <a:lnTo>
                    <a:pt x="4084" y="8202"/>
                  </a:lnTo>
                  <a:lnTo>
                    <a:pt x="4430" y="7857"/>
                  </a:lnTo>
                  <a:close/>
                  <a:moveTo>
                    <a:pt x="3846" y="8429"/>
                  </a:moveTo>
                  <a:lnTo>
                    <a:pt x="4323" y="8905"/>
                  </a:lnTo>
                  <a:lnTo>
                    <a:pt x="3906" y="9322"/>
                  </a:lnTo>
                  <a:cubicBezTo>
                    <a:pt x="3894" y="9334"/>
                    <a:pt x="3858" y="9357"/>
                    <a:pt x="3846" y="9357"/>
                  </a:cubicBezTo>
                  <a:cubicBezTo>
                    <a:pt x="3834" y="9357"/>
                    <a:pt x="3811" y="9357"/>
                    <a:pt x="3787" y="9322"/>
                  </a:cubicBezTo>
                  <a:lnTo>
                    <a:pt x="3358" y="8905"/>
                  </a:lnTo>
                  <a:cubicBezTo>
                    <a:pt x="3382" y="8893"/>
                    <a:pt x="3394" y="8881"/>
                    <a:pt x="3430" y="8845"/>
                  </a:cubicBezTo>
                  <a:lnTo>
                    <a:pt x="3846" y="8429"/>
                  </a:lnTo>
                  <a:close/>
                  <a:moveTo>
                    <a:pt x="11322" y="1"/>
                  </a:moveTo>
                  <a:cubicBezTo>
                    <a:pt x="11295" y="1"/>
                    <a:pt x="11267" y="4"/>
                    <a:pt x="11240" y="11"/>
                  </a:cubicBezTo>
                  <a:cubicBezTo>
                    <a:pt x="10514" y="213"/>
                    <a:pt x="8394" y="844"/>
                    <a:pt x="7704" y="1035"/>
                  </a:cubicBezTo>
                  <a:cubicBezTo>
                    <a:pt x="7668" y="1047"/>
                    <a:pt x="7656" y="1059"/>
                    <a:pt x="7621" y="1083"/>
                  </a:cubicBezTo>
                  <a:lnTo>
                    <a:pt x="5263" y="3440"/>
                  </a:lnTo>
                  <a:lnTo>
                    <a:pt x="4203" y="3535"/>
                  </a:lnTo>
                  <a:cubicBezTo>
                    <a:pt x="2703" y="3654"/>
                    <a:pt x="1286" y="4321"/>
                    <a:pt x="227" y="5381"/>
                  </a:cubicBezTo>
                  <a:cubicBezTo>
                    <a:pt x="1" y="5595"/>
                    <a:pt x="143" y="5988"/>
                    <a:pt x="465" y="6024"/>
                  </a:cubicBezTo>
                  <a:lnTo>
                    <a:pt x="2525" y="6190"/>
                  </a:lnTo>
                  <a:lnTo>
                    <a:pt x="2310" y="6405"/>
                  </a:lnTo>
                  <a:cubicBezTo>
                    <a:pt x="2179" y="6536"/>
                    <a:pt x="2179" y="6750"/>
                    <a:pt x="2310" y="6881"/>
                  </a:cubicBezTo>
                  <a:lnTo>
                    <a:pt x="2525" y="7083"/>
                  </a:lnTo>
                  <a:lnTo>
                    <a:pt x="2108" y="7500"/>
                  </a:lnTo>
                  <a:cubicBezTo>
                    <a:pt x="1941" y="7667"/>
                    <a:pt x="1941" y="7941"/>
                    <a:pt x="2108" y="8095"/>
                  </a:cubicBezTo>
                  <a:lnTo>
                    <a:pt x="3561" y="9560"/>
                  </a:lnTo>
                  <a:cubicBezTo>
                    <a:pt x="3644" y="9643"/>
                    <a:pt x="3751" y="9685"/>
                    <a:pt x="3858" y="9685"/>
                  </a:cubicBezTo>
                  <a:cubicBezTo>
                    <a:pt x="3965" y="9685"/>
                    <a:pt x="4073" y="9643"/>
                    <a:pt x="4156" y="9560"/>
                  </a:cubicBezTo>
                  <a:lnTo>
                    <a:pt x="4573" y="9143"/>
                  </a:lnTo>
                  <a:lnTo>
                    <a:pt x="4763" y="9334"/>
                  </a:lnTo>
                  <a:cubicBezTo>
                    <a:pt x="4835" y="9399"/>
                    <a:pt x="4924" y="9432"/>
                    <a:pt x="5015" y="9432"/>
                  </a:cubicBezTo>
                  <a:cubicBezTo>
                    <a:pt x="5105" y="9432"/>
                    <a:pt x="5198" y="9399"/>
                    <a:pt x="5275" y="9334"/>
                  </a:cubicBezTo>
                  <a:lnTo>
                    <a:pt x="5477" y="9131"/>
                  </a:lnTo>
                  <a:lnTo>
                    <a:pt x="5656" y="11179"/>
                  </a:lnTo>
                  <a:cubicBezTo>
                    <a:pt x="5680" y="11334"/>
                    <a:pt x="5763" y="11453"/>
                    <a:pt x="5894" y="11500"/>
                  </a:cubicBezTo>
                  <a:cubicBezTo>
                    <a:pt x="5935" y="11511"/>
                    <a:pt x="5975" y="11516"/>
                    <a:pt x="6015" y="11516"/>
                  </a:cubicBezTo>
                  <a:cubicBezTo>
                    <a:pt x="6115" y="11516"/>
                    <a:pt x="6210" y="11482"/>
                    <a:pt x="6287" y="11405"/>
                  </a:cubicBezTo>
                  <a:cubicBezTo>
                    <a:pt x="6942" y="10750"/>
                    <a:pt x="7430" y="9977"/>
                    <a:pt x="7763" y="9119"/>
                  </a:cubicBezTo>
                  <a:cubicBezTo>
                    <a:pt x="7787" y="9024"/>
                    <a:pt x="7740" y="8941"/>
                    <a:pt x="7656" y="8893"/>
                  </a:cubicBezTo>
                  <a:cubicBezTo>
                    <a:pt x="7635" y="8885"/>
                    <a:pt x="7614" y="8881"/>
                    <a:pt x="7594" y="8881"/>
                  </a:cubicBezTo>
                  <a:cubicBezTo>
                    <a:pt x="7525" y="8881"/>
                    <a:pt x="7467" y="8926"/>
                    <a:pt x="7430" y="9000"/>
                  </a:cubicBezTo>
                  <a:cubicBezTo>
                    <a:pt x="7132" y="9810"/>
                    <a:pt x="6656" y="10560"/>
                    <a:pt x="6037" y="11167"/>
                  </a:cubicBezTo>
                  <a:cubicBezTo>
                    <a:pt x="6027" y="11172"/>
                    <a:pt x="6015" y="11175"/>
                    <a:pt x="6005" y="11175"/>
                  </a:cubicBezTo>
                  <a:cubicBezTo>
                    <a:pt x="5990" y="11175"/>
                    <a:pt x="5978" y="11169"/>
                    <a:pt x="5978" y="11155"/>
                  </a:cubicBezTo>
                  <a:lnTo>
                    <a:pt x="5763" y="8822"/>
                  </a:lnTo>
                  <a:lnTo>
                    <a:pt x="7835" y="6750"/>
                  </a:lnTo>
                  <a:lnTo>
                    <a:pt x="7835" y="6750"/>
                  </a:lnTo>
                  <a:cubicBezTo>
                    <a:pt x="7763" y="7583"/>
                    <a:pt x="7740" y="7810"/>
                    <a:pt x="7656" y="8238"/>
                  </a:cubicBezTo>
                  <a:cubicBezTo>
                    <a:pt x="7644" y="8322"/>
                    <a:pt x="7680" y="8417"/>
                    <a:pt x="7787" y="8441"/>
                  </a:cubicBezTo>
                  <a:cubicBezTo>
                    <a:pt x="7803" y="8445"/>
                    <a:pt x="7819" y="8447"/>
                    <a:pt x="7834" y="8447"/>
                  </a:cubicBezTo>
                  <a:cubicBezTo>
                    <a:pt x="7909" y="8447"/>
                    <a:pt x="7972" y="8399"/>
                    <a:pt x="8002" y="8310"/>
                  </a:cubicBezTo>
                  <a:cubicBezTo>
                    <a:pt x="8121" y="7786"/>
                    <a:pt x="8121" y="7548"/>
                    <a:pt x="8216" y="6393"/>
                  </a:cubicBezTo>
                  <a:lnTo>
                    <a:pt x="10585" y="4023"/>
                  </a:lnTo>
                  <a:cubicBezTo>
                    <a:pt x="10597" y="4011"/>
                    <a:pt x="10621" y="3976"/>
                    <a:pt x="10633" y="3952"/>
                  </a:cubicBezTo>
                  <a:lnTo>
                    <a:pt x="11109" y="2345"/>
                  </a:lnTo>
                  <a:lnTo>
                    <a:pt x="11669" y="404"/>
                  </a:lnTo>
                  <a:cubicBezTo>
                    <a:pt x="11711" y="193"/>
                    <a:pt x="11529" y="1"/>
                    <a:pt x="1132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0503;p79">
              <a:extLst>
                <a:ext uri="{FF2B5EF4-FFF2-40B4-BE49-F238E27FC236}">
                  <a16:creationId xmlns:a16="http://schemas.microsoft.com/office/drawing/2014/main" id="{A69ABA37-9E47-2E89-600B-A8AD9DA5E862}"/>
                </a:ext>
              </a:extLst>
            </p:cNvPr>
            <p:cNvSpPr/>
            <p:nvPr/>
          </p:nvSpPr>
          <p:spPr>
            <a:xfrm>
              <a:off x="1070396" y="2832057"/>
              <a:ext cx="90406" cy="69035"/>
            </a:xfrm>
            <a:custGeom>
              <a:avLst/>
              <a:gdLst/>
              <a:ahLst/>
              <a:cxnLst/>
              <a:rect l="l" t="t" r="r" b="b"/>
              <a:pathLst>
                <a:path w="2847" h="2174" extrusionOk="0">
                  <a:moveTo>
                    <a:pt x="1730" y="0"/>
                  </a:moveTo>
                  <a:cubicBezTo>
                    <a:pt x="1668" y="0"/>
                    <a:pt x="1610" y="44"/>
                    <a:pt x="1584" y="114"/>
                  </a:cubicBezTo>
                  <a:cubicBezTo>
                    <a:pt x="1537" y="197"/>
                    <a:pt x="1584" y="293"/>
                    <a:pt x="1668" y="328"/>
                  </a:cubicBezTo>
                  <a:cubicBezTo>
                    <a:pt x="2179" y="554"/>
                    <a:pt x="2299" y="1221"/>
                    <a:pt x="1906" y="1614"/>
                  </a:cubicBezTo>
                  <a:cubicBezTo>
                    <a:pt x="1751" y="1769"/>
                    <a:pt x="1551" y="1846"/>
                    <a:pt x="1350" y="1846"/>
                  </a:cubicBezTo>
                  <a:cubicBezTo>
                    <a:pt x="1150" y="1846"/>
                    <a:pt x="947" y="1769"/>
                    <a:pt x="786" y="1614"/>
                  </a:cubicBezTo>
                  <a:cubicBezTo>
                    <a:pt x="405" y="1221"/>
                    <a:pt x="525" y="566"/>
                    <a:pt x="1025" y="328"/>
                  </a:cubicBezTo>
                  <a:cubicBezTo>
                    <a:pt x="1120" y="293"/>
                    <a:pt x="1144" y="197"/>
                    <a:pt x="1120" y="114"/>
                  </a:cubicBezTo>
                  <a:cubicBezTo>
                    <a:pt x="1083" y="41"/>
                    <a:pt x="1019" y="10"/>
                    <a:pt x="954" y="10"/>
                  </a:cubicBezTo>
                  <a:cubicBezTo>
                    <a:pt x="934" y="10"/>
                    <a:pt x="913" y="13"/>
                    <a:pt x="894" y="19"/>
                  </a:cubicBezTo>
                  <a:cubicBezTo>
                    <a:pt x="179" y="352"/>
                    <a:pt x="1" y="1281"/>
                    <a:pt x="572" y="1852"/>
                  </a:cubicBezTo>
                  <a:cubicBezTo>
                    <a:pt x="786" y="2078"/>
                    <a:pt x="1072" y="2174"/>
                    <a:pt x="1370" y="2174"/>
                  </a:cubicBezTo>
                  <a:cubicBezTo>
                    <a:pt x="2334" y="2162"/>
                    <a:pt x="2846" y="947"/>
                    <a:pt x="2132" y="245"/>
                  </a:cubicBezTo>
                  <a:cubicBezTo>
                    <a:pt x="2037" y="150"/>
                    <a:pt x="1918" y="66"/>
                    <a:pt x="1798" y="19"/>
                  </a:cubicBezTo>
                  <a:cubicBezTo>
                    <a:pt x="1776" y="6"/>
                    <a:pt x="1753" y="0"/>
                    <a:pt x="173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 name="Google Shape;10466;p79">
            <a:extLst>
              <a:ext uri="{FF2B5EF4-FFF2-40B4-BE49-F238E27FC236}">
                <a16:creationId xmlns:a16="http://schemas.microsoft.com/office/drawing/2014/main" id="{357915C0-83E8-AF68-A97F-1F4E567B8C33}"/>
              </a:ext>
            </a:extLst>
          </p:cNvPr>
          <p:cNvGrpSpPr/>
          <p:nvPr/>
        </p:nvGrpSpPr>
        <p:grpSpPr>
          <a:xfrm>
            <a:off x="3391729" y="4612445"/>
            <a:ext cx="332761" cy="234066"/>
            <a:chOff x="7989683" y="2350207"/>
            <a:chExt cx="332761" cy="234066"/>
          </a:xfrm>
        </p:grpSpPr>
        <p:sp>
          <p:nvSpPr>
            <p:cNvPr id="25" name="Google Shape;10467;p79">
              <a:extLst>
                <a:ext uri="{FF2B5EF4-FFF2-40B4-BE49-F238E27FC236}">
                  <a16:creationId xmlns:a16="http://schemas.microsoft.com/office/drawing/2014/main" id="{FCFD10C4-1F32-F2CB-3A42-424D998BDF50}"/>
                </a:ext>
              </a:extLst>
            </p:cNvPr>
            <p:cNvSpPr/>
            <p:nvPr/>
          </p:nvSpPr>
          <p:spPr>
            <a:xfrm>
              <a:off x="8258902" y="2396188"/>
              <a:ext cx="29119" cy="22101"/>
            </a:xfrm>
            <a:custGeom>
              <a:avLst/>
              <a:gdLst/>
              <a:ahLst/>
              <a:cxnLst/>
              <a:rect l="l" t="t" r="r" b="b"/>
              <a:pathLst>
                <a:path w="917" h="696" extrusionOk="0">
                  <a:moveTo>
                    <a:pt x="165" y="0"/>
                  </a:moveTo>
                  <a:cubicBezTo>
                    <a:pt x="114" y="0"/>
                    <a:pt x="64" y="22"/>
                    <a:pt x="36" y="64"/>
                  </a:cubicBezTo>
                  <a:cubicBezTo>
                    <a:pt x="0" y="148"/>
                    <a:pt x="12" y="243"/>
                    <a:pt x="84" y="291"/>
                  </a:cubicBezTo>
                  <a:cubicBezTo>
                    <a:pt x="262" y="410"/>
                    <a:pt x="441" y="529"/>
                    <a:pt x="631" y="660"/>
                  </a:cubicBezTo>
                  <a:cubicBezTo>
                    <a:pt x="667" y="684"/>
                    <a:pt x="691" y="695"/>
                    <a:pt x="726" y="695"/>
                  </a:cubicBezTo>
                  <a:cubicBezTo>
                    <a:pt x="762" y="695"/>
                    <a:pt x="834" y="660"/>
                    <a:pt x="857" y="624"/>
                  </a:cubicBezTo>
                  <a:cubicBezTo>
                    <a:pt x="917" y="565"/>
                    <a:pt x="893" y="457"/>
                    <a:pt x="810" y="398"/>
                  </a:cubicBezTo>
                  <a:cubicBezTo>
                    <a:pt x="619" y="267"/>
                    <a:pt x="441" y="148"/>
                    <a:pt x="262" y="29"/>
                  </a:cubicBezTo>
                  <a:cubicBezTo>
                    <a:pt x="234" y="10"/>
                    <a:pt x="199" y="0"/>
                    <a:pt x="16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0468;p79">
              <a:extLst>
                <a:ext uri="{FF2B5EF4-FFF2-40B4-BE49-F238E27FC236}">
                  <a16:creationId xmlns:a16="http://schemas.microsoft.com/office/drawing/2014/main" id="{43BCF840-4DAC-35AA-E006-EFD7F19993D1}"/>
                </a:ext>
              </a:extLst>
            </p:cNvPr>
            <p:cNvSpPr/>
            <p:nvPr/>
          </p:nvSpPr>
          <p:spPr>
            <a:xfrm>
              <a:off x="8051320" y="2350207"/>
              <a:ext cx="194753" cy="49919"/>
            </a:xfrm>
            <a:custGeom>
              <a:avLst/>
              <a:gdLst/>
              <a:ahLst/>
              <a:cxnLst/>
              <a:rect l="l" t="t" r="r" b="b"/>
              <a:pathLst>
                <a:path w="6133" h="1572" extrusionOk="0">
                  <a:moveTo>
                    <a:pt x="3299" y="0"/>
                  </a:moveTo>
                  <a:cubicBezTo>
                    <a:pt x="2501" y="0"/>
                    <a:pt x="1441" y="417"/>
                    <a:pt x="108" y="1274"/>
                  </a:cubicBezTo>
                  <a:cubicBezTo>
                    <a:pt x="24" y="1322"/>
                    <a:pt x="1" y="1429"/>
                    <a:pt x="60" y="1501"/>
                  </a:cubicBezTo>
                  <a:cubicBezTo>
                    <a:pt x="84" y="1548"/>
                    <a:pt x="144" y="1572"/>
                    <a:pt x="191" y="1572"/>
                  </a:cubicBezTo>
                  <a:cubicBezTo>
                    <a:pt x="227" y="1572"/>
                    <a:pt x="251" y="1560"/>
                    <a:pt x="286" y="1548"/>
                  </a:cubicBezTo>
                  <a:cubicBezTo>
                    <a:pt x="1572" y="727"/>
                    <a:pt x="2560" y="322"/>
                    <a:pt x="3299" y="322"/>
                  </a:cubicBezTo>
                  <a:cubicBezTo>
                    <a:pt x="3954" y="322"/>
                    <a:pt x="4787" y="643"/>
                    <a:pt x="5859" y="1262"/>
                  </a:cubicBezTo>
                  <a:cubicBezTo>
                    <a:pt x="5885" y="1277"/>
                    <a:pt x="5912" y="1284"/>
                    <a:pt x="5939" y="1284"/>
                  </a:cubicBezTo>
                  <a:cubicBezTo>
                    <a:pt x="5997" y="1284"/>
                    <a:pt x="6052" y="1252"/>
                    <a:pt x="6085" y="1203"/>
                  </a:cubicBezTo>
                  <a:cubicBezTo>
                    <a:pt x="6132" y="1131"/>
                    <a:pt x="6097" y="1024"/>
                    <a:pt x="6025" y="977"/>
                  </a:cubicBezTo>
                  <a:cubicBezTo>
                    <a:pt x="4906" y="322"/>
                    <a:pt x="4013" y="0"/>
                    <a:pt x="329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0469;p79">
              <a:extLst>
                <a:ext uri="{FF2B5EF4-FFF2-40B4-BE49-F238E27FC236}">
                  <a16:creationId xmlns:a16="http://schemas.microsoft.com/office/drawing/2014/main" id="{AF3735E0-3E45-7484-1AFA-47D27563C204}"/>
                </a:ext>
              </a:extLst>
            </p:cNvPr>
            <p:cNvSpPr/>
            <p:nvPr/>
          </p:nvSpPr>
          <p:spPr>
            <a:xfrm>
              <a:off x="7989683" y="2378183"/>
              <a:ext cx="332761" cy="206090"/>
            </a:xfrm>
            <a:custGeom>
              <a:avLst/>
              <a:gdLst/>
              <a:ahLst/>
              <a:cxnLst/>
              <a:rect l="l" t="t" r="r" b="b"/>
              <a:pathLst>
                <a:path w="10479" h="6490" extrusionOk="0">
                  <a:moveTo>
                    <a:pt x="5240" y="334"/>
                  </a:moveTo>
                  <a:cubicBezTo>
                    <a:pt x="6597" y="334"/>
                    <a:pt x="9276" y="2453"/>
                    <a:pt x="10086" y="3096"/>
                  </a:cubicBezTo>
                  <a:cubicBezTo>
                    <a:pt x="10121" y="3132"/>
                    <a:pt x="10157" y="3179"/>
                    <a:pt x="10157" y="3239"/>
                  </a:cubicBezTo>
                  <a:cubicBezTo>
                    <a:pt x="10157" y="3298"/>
                    <a:pt x="10121" y="3346"/>
                    <a:pt x="10086" y="3394"/>
                  </a:cubicBezTo>
                  <a:cubicBezTo>
                    <a:pt x="9288" y="4025"/>
                    <a:pt x="6597" y="6144"/>
                    <a:pt x="5240" y="6144"/>
                  </a:cubicBezTo>
                  <a:cubicBezTo>
                    <a:pt x="3894" y="6144"/>
                    <a:pt x="1215" y="4025"/>
                    <a:pt x="406" y="3394"/>
                  </a:cubicBezTo>
                  <a:cubicBezTo>
                    <a:pt x="358" y="3346"/>
                    <a:pt x="334" y="3298"/>
                    <a:pt x="334" y="3239"/>
                  </a:cubicBezTo>
                  <a:cubicBezTo>
                    <a:pt x="334" y="3179"/>
                    <a:pt x="358" y="3120"/>
                    <a:pt x="406" y="3096"/>
                  </a:cubicBezTo>
                  <a:cubicBezTo>
                    <a:pt x="1192" y="2453"/>
                    <a:pt x="3894" y="334"/>
                    <a:pt x="5240" y="334"/>
                  </a:cubicBezTo>
                  <a:close/>
                  <a:moveTo>
                    <a:pt x="5240" y="0"/>
                  </a:moveTo>
                  <a:cubicBezTo>
                    <a:pt x="3811" y="0"/>
                    <a:pt x="1239" y="1977"/>
                    <a:pt x="191" y="2822"/>
                  </a:cubicBezTo>
                  <a:cubicBezTo>
                    <a:pt x="84" y="2929"/>
                    <a:pt x="1" y="3072"/>
                    <a:pt x="1" y="3239"/>
                  </a:cubicBezTo>
                  <a:cubicBezTo>
                    <a:pt x="1" y="3406"/>
                    <a:pt x="84" y="3548"/>
                    <a:pt x="191" y="3656"/>
                  </a:cubicBezTo>
                  <a:cubicBezTo>
                    <a:pt x="1239" y="4501"/>
                    <a:pt x="3811" y="6489"/>
                    <a:pt x="5240" y="6489"/>
                  </a:cubicBezTo>
                  <a:cubicBezTo>
                    <a:pt x="6657" y="6489"/>
                    <a:pt x="9252" y="4501"/>
                    <a:pt x="10288" y="3656"/>
                  </a:cubicBezTo>
                  <a:cubicBezTo>
                    <a:pt x="10407" y="3548"/>
                    <a:pt x="10478" y="3406"/>
                    <a:pt x="10478" y="3239"/>
                  </a:cubicBezTo>
                  <a:cubicBezTo>
                    <a:pt x="10478" y="3072"/>
                    <a:pt x="10407" y="2929"/>
                    <a:pt x="10288" y="2822"/>
                  </a:cubicBezTo>
                  <a:cubicBezTo>
                    <a:pt x="9252" y="1977"/>
                    <a:pt x="6668" y="0"/>
                    <a:pt x="524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0470;p79">
              <a:extLst>
                <a:ext uri="{FF2B5EF4-FFF2-40B4-BE49-F238E27FC236}">
                  <a16:creationId xmlns:a16="http://schemas.microsoft.com/office/drawing/2014/main" id="{843285A3-6DEA-613A-7196-23AAE317428A}"/>
                </a:ext>
              </a:extLst>
            </p:cNvPr>
            <p:cNvSpPr/>
            <p:nvPr/>
          </p:nvSpPr>
          <p:spPr>
            <a:xfrm>
              <a:off x="8081201" y="2405746"/>
              <a:ext cx="151598" cy="149884"/>
            </a:xfrm>
            <a:custGeom>
              <a:avLst/>
              <a:gdLst/>
              <a:ahLst/>
              <a:cxnLst/>
              <a:rect l="l" t="t" r="r" b="b"/>
              <a:pathLst>
                <a:path w="4774" h="4720" extrusionOk="0">
                  <a:moveTo>
                    <a:pt x="2351" y="1"/>
                  </a:moveTo>
                  <a:cubicBezTo>
                    <a:pt x="2329" y="1"/>
                    <a:pt x="2308" y="1"/>
                    <a:pt x="2286" y="2"/>
                  </a:cubicBezTo>
                  <a:cubicBezTo>
                    <a:pt x="1048" y="49"/>
                    <a:pt x="36" y="1049"/>
                    <a:pt x="12" y="2288"/>
                  </a:cubicBezTo>
                  <a:cubicBezTo>
                    <a:pt x="0" y="2907"/>
                    <a:pt x="203" y="3478"/>
                    <a:pt x="572" y="3907"/>
                  </a:cubicBezTo>
                  <a:cubicBezTo>
                    <a:pt x="602" y="3943"/>
                    <a:pt x="646" y="3960"/>
                    <a:pt x="691" y="3960"/>
                  </a:cubicBezTo>
                  <a:cubicBezTo>
                    <a:pt x="735" y="3960"/>
                    <a:pt x="780" y="3943"/>
                    <a:pt x="810" y="3907"/>
                  </a:cubicBezTo>
                  <a:cubicBezTo>
                    <a:pt x="869" y="3847"/>
                    <a:pt x="869" y="3740"/>
                    <a:pt x="810" y="3681"/>
                  </a:cubicBezTo>
                  <a:cubicBezTo>
                    <a:pt x="488" y="3312"/>
                    <a:pt x="310" y="2800"/>
                    <a:pt x="322" y="2264"/>
                  </a:cubicBezTo>
                  <a:cubicBezTo>
                    <a:pt x="369" y="1228"/>
                    <a:pt x="1215" y="383"/>
                    <a:pt x="2262" y="335"/>
                  </a:cubicBezTo>
                  <a:cubicBezTo>
                    <a:pt x="2297" y="333"/>
                    <a:pt x="2332" y="332"/>
                    <a:pt x="2366" y="332"/>
                  </a:cubicBezTo>
                  <a:cubicBezTo>
                    <a:pt x="3487" y="332"/>
                    <a:pt x="4416" y="1263"/>
                    <a:pt x="4382" y="2407"/>
                  </a:cubicBezTo>
                  <a:cubicBezTo>
                    <a:pt x="4370" y="3478"/>
                    <a:pt x="3489" y="4347"/>
                    <a:pt x="2417" y="4395"/>
                  </a:cubicBezTo>
                  <a:cubicBezTo>
                    <a:pt x="2394" y="4396"/>
                    <a:pt x="2371" y="4396"/>
                    <a:pt x="2348" y="4396"/>
                  </a:cubicBezTo>
                  <a:cubicBezTo>
                    <a:pt x="2003" y="4396"/>
                    <a:pt x="1671" y="4313"/>
                    <a:pt x="1381" y="4157"/>
                  </a:cubicBezTo>
                  <a:cubicBezTo>
                    <a:pt x="1355" y="4141"/>
                    <a:pt x="1323" y="4132"/>
                    <a:pt x="1290" y="4132"/>
                  </a:cubicBezTo>
                  <a:cubicBezTo>
                    <a:pt x="1248" y="4132"/>
                    <a:pt x="1206" y="4147"/>
                    <a:pt x="1179" y="4181"/>
                  </a:cubicBezTo>
                  <a:cubicBezTo>
                    <a:pt x="1108" y="4264"/>
                    <a:pt x="1119" y="4395"/>
                    <a:pt x="1227" y="4443"/>
                  </a:cubicBezTo>
                  <a:cubicBezTo>
                    <a:pt x="1540" y="4615"/>
                    <a:pt x="1902" y="4720"/>
                    <a:pt x="2287" y="4720"/>
                  </a:cubicBezTo>
                  <a:cubicBezTo>
                    <a:pt x="2326" y="4720"/>
                    <a:pt x="2366" y="4719"/>
                    <a:pt x="2405" y="4716"/>
                  </a:cubicBezTo>
                  <a:cubicBezTo>
                    <a:pt x="3655" y="4693"/>
                    <a:pt x="4679" y="3681"/>
                    <a:pt x="4715" y="2442"/>
                  </a:cubicBezTo>
                  <a:cubicBezTo>
                    <a:pt x="4774" y="1095"/>
                    <a:pt x="3690" y="1"/>
                    <a:pt x="235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0471;p79">
              <a:extLst>
                <a:ext uri="{FF2B5EF4-FFF2-40B4-BE49-F238E27FC236}">
                  <a16:creationId xmlns:a16="http://schemas.microsoft.com/office/drawing/2014/main" id="{6D8B1E36-45B2-3B10-1D67-4D2186125429}"/>
                </a:ext>
              </a:extLst>
            </p:cNvPr>
            <p:cNvSpPr/>
            <p:nvPr/>
          </p:nvSpPr>
          <p:spPr>
            <a:xfrm>
              <a:off x="8115973" y="2440550"/>
              <a:ext cx="80562" cy="80213"/>
            </a:xfrm>
            <a:custGeom>
              <a:avLst/>
              <a:gdLst/>
              <a:ahLst/>
              <a:cxnLst/>
              <a:rect l="l" t="t" r="r" b="b"/>
              <a:pathLst>
                <a:path w="2537" h="2526" extrusionOk="0">
                  <a:moveTo>
                    <a:pt x="1263" y="1"/>
                  </a:moveTo>
                  <a:cubicBezTo>
                    <a:pt x="572" y="1"/>
                    <a:pt x="1" y="561"/>
                    <a:pt x="1" y="1263"/>
                  </a:cubicBezTo>
                  <a:cubicBezTo>
                    <a:pt x="1" y="1965"/>
                    <a:pt x="572" y="2525"/>
                    <a:pt x="1263" y="2525"/>
                  </a:cubicBezTo>
                  <a:cubicBezTo>
                    <a:pt x="1965" y="2525"/>
                    <a:pt x="2537" y="1965"/>
                    <a:pt x="2537" y="1263"/>
                  </a:cubicBezTo>
                  <a:cubicBezTo>
                    <a:pt x="2537" y="1168"/>
                    <a:pt x="2453" y="1096"/>
                    <a:pt x="2370" y="1096"/>
                  </a:cubicBezTo>
                  <a:cubicBezTo>
                    <a:pt x="2275" y="1096"/>
                    <a:pt x="2203" y="1168"/>
                    <a:pt x="2203" y="1263"/>
                  </a:cubicBezTo>
                  <a:cubicBezTo>
                    <a:pt x="2203" y="1787"/>
                    <a:pt x="1787" y="2204"/>
                    <a:pt x="1263" y="2204"/>
                  </a:cubicBezTo>
                  <a:cubicBezTo>
                    <a:pt x="751" y="2204"/>
                    <a:pt x="334" y="1787"/>
                    <a:pt x="334" y="1263"/>
                  </a:cubicBezTo>
                  <a:cubicBezTo>
                    <a:pt x="334" y="739"/>
                    <a:pt x="751" y="322"/>
                    <a:pt x="1263" y="322"/>
                  </a:cubicBezTo>
                  <a:cubicBezTo>
                    <a:pt x="1358" y="322"/>
                    <a:pt x="1429" y="251"/>
                    <a:pt x="1429" y="156"/>
                  </a:cubicBezTo>
                  <a:cubicBezTo>
                    <a:pt x="1429" y="72"/>
                    <a:pt x="1358" y="1"/>
                    <a:pt x="126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0472;p79">
              <a:extLst>
                <a:ext uri="{FF2B5EF4-FFF2-40B4-BE49-F238E27FC236}">
                  <a16:creationId xmlns:a16="http://schemas.microsoft.com/office/drawing/2014/main" id="{0F21EA6B-EAEC-D010-6615-9E70569FE8EE}"/>
                </a:ext>
              </a:extLst>
            </p:cNvPr>
            <p:cNvSpPr/>
            <p:nvPr/>
          </p:nvSpPr>
          <p:spPr>
            <a:xfrm>
              <a:off x="8164749" y="2447377"/>
              <a:ext cx="24610" cy="24610"/>
            </a:xfrm>
            <a:custGeom>
              <a:avLst/>
              <a:gdLst/>
              <a:ahLst/>
              <a:cxnLst/>
              <a:rect l="l" t="t" r="r" b="b"/>
              <a:pathLst>
                <a:path w="775" h="775" extrusionOk="0">
                  <a:moveTo>
                    <a:pt x="382" y="0"/>
                  </a:moveTo>
                  <a:cubicBezTo>
                    <a:pt x="179" y="0"/>
                    <a:pt x="1" y="179"/>
                    <a:pt x="1" y="393"/>
                  </a:cubicBezTo>
                  <a:cubicBezTo>
                    <a:pt x="1" y="596"/>
                    <a:pt x="179" y="774"/>
                    <a:pt x="382" y="774"/>
                  </a:cubicBezTo>
                  <a:cubicBezTo>
                    <a:pt x="596" y="774"/>
                    <a:pt x="774" y="596"/>
                    <a:pt x="774" y="393"/>
                  </a:cubicBezTo>
                  <a:cubicBezTo>
                    <a:pt x="774" y="179"/>
                    <a:pt x="608" y="0"/>
                    <a:pt x="38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 name="Google Shape;10523;p79">
            <a:extLst>
              <a:ext uri="{FF2B5EF4-FFF2-40B4-BE49-F238E27FC236}">
                <a16:creationId xmlns:a16="http://schemas.microsoft.com/office/drawing/2014/main" id="{7E861AA8-1BA9-CE8C-C0A4-C67FB2FFF7AA}"/>
              </a:ext>
            </a:extLst>
          </p:cNvPr>
          <p:cNvGrpSpPr/>
          <p:nvPr/>
        </p:nvGrpSpPr>
        <p:grpSpPr>
          <a:xfrm>
            <a:off x="5533353" y="4483662"/>
            <a:ext cx="381346" cy="368644"/>
            <a:chOff x="4675986" y="2745684"/>
            <a:chExt cx="381346" cy="368644"/>
          </a:xfrm>
        </p:grpSpPr>
        <p:sp>
          <p:nvSpPr>
            <p:cNvPr id="32" name="Google Shape;10524;p79">
              <a:extLst>
                <a:ext uri="{FF2B5EF4-FFF2-40B4-BE49-F238E27FC236}">
                  <a16:creationId xmlns:a16="http://schemas.microsoft.com/office/drawing/2014/main" id="{A04B984F-C95D-6CD1-3EE9-2086E177D3D0}"/>
                </a:ext>
              </a:extLst>
            </p:cNvPr>
            <p:cNvSpPr/>
            <p:nvPr/>
          </p:nvSpPr>
          <p:spPr>
            <a:xfrm>
              <a:off x="4828918" y="2895345"/>
              <a:ext cx="69226" cy="69258"/>
            </a:xfrm>
            <a:custGeom>
              <a:avLst/>
              <a:gdLst/>
              <a:ahLst/>
              <a:cxnLst/>
              <a:rect l="l" t="t" r="r" b="b"/>
              <a:pathLst>
                <a:path w="2180" h="2181" extrusionOk="0">
                  <a:moveTo>
                    <a:pt x="1100" y="1"/>
                  </a:moveTo>
                  <a:cubicBezTo>
                    <a:pt x="535" y="1"/>
                    <a:pt x="1" y="443"/>
                    <a:pt x="1" y="1098"/>
                  </a:cubicBezTo>
                  <a:cubicBezTo>
                    <a:pt x="1" y="1705"/>
                    <a:pt x="501" y="2181"/>
                    <a:pt x="1096" y="2181"/>
                  </a:cubicBezTo>
                  <a:cubicBezTo>
                    <a:pt x="1703" y="2181"/>
                    <a:pt x="2180" y="1693"/>
                    <a:pt x="2180" y="1098"/>
                  </a:cubicBezTo>
                  <a:cubicBezTo>
                    <a:pt x="2180" y="1014"/>
                    <a:pt x="2180" y="955"/>
                    <a:pt x="2168" y="895"/>
                  </a:cubicBezTo>
                  <a:cubicBezTo>
                    <a:pt x="2146" y="819"/>
                    <a:pt x="2074" y="763"/>
                    <a:pt x="1989" y="763"/>
                  </a:cubicBezTo>
                  <a:cubicBezTo>
                    <a:pt x="1981" y="763"/>
                    <a:pt x="1973" y="763"/>
                    <a:pt x="1965" y="764"/>
                  </a:cubicBezTo>
                  <a:cubicBezTo>
                    <a:pt x="1882" y="776"/>
                    <a:pt x="1822" y="871"/>
                    <a:pt x="1834" y="955"/>
                  </a:cubicBezTo>
                  <a:cubicBezTo>
                    <a:pt x="1915" y="1442"/>
                    <a:pt x="1524" y="1834"/>
                    <a:pt x="1092" y="1834"/>
                  </a:cubicBezTo>
                  <a:cubicBezTo>
                    <a:pt x="954" y="1834"/>
                    <a:pt x="812" y="1794"/>
                    <a:pt x="679" y="1705"/>
                  </a:cubicBezTo>
                  <a:cubicBezTo>
                    <a:pt x="60" y="1288"/>
                    <a:pt x="358" y="336"/>
                    <a:pt x="1096" y="336"/>
                  </a:cubicBezTo>
                  <a:cubicBezTo>
                    <a:pt x="1251" y="336"/>
                    <a:pt x="1418" y="395"/>
                    <a:pt x="1548" y="502"/>
                  </a:cubicBezTo>
                  <a:cubicBezTo>
                    <a:pt x="1581" y="525"/>
                    <a:pt x="1615" y="536"/>
                    <a:pt x="1649" y="536"/>
                  </a:cubicBezTo>
                  <a:cubicBezTo>
                    <a:pt x="1701" y="536"/>
                    <a:pt x="1750" y="510"/>
                    <a:pt x="1787" y="466"/>
                  </a:cubicBezTo>
                  <a:cubicBezTo>
                    <a:pt x="1846" y="395"/>
                    <a:pt x="1834" y="288"/>
                    <a:pt x="1763" y="228"/>
                  </a:cubicBezTo>
                  <a:cubicBezTo>
                    <a:pt x="1558" y="72"/>
                    <a:pt x="1327" y="1"/>
                    <a:pt x="110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0525;p79">
              <a:extLst>
                <a:ext uri="{FF2B5EF4-FFF2-40B4-BE49-F238E27FC236}">
                  <a16:creationId xmlns:a16="http://schemas.microsoft.com/office/drawing/2014/main" id="{76D640FE-F445-742A-1795-9A32F5C5BAEE}"/>
                </a:ext>
              </a:extLst>
            </p:cNvPr>
            <p:cNvSpPr/>
            <p:nvPr/>
          </p:nvSpPr>
          <p:spPr>
            <a:xfrm>
              <a:off x="4675986" y="2745684"/>
              <a:ext cx="381346" cy="368644"/>
            </a:xfrm>
            <a:custGeom>
              <a:avLst/>
              <a:gdLst/>
              <a:ahLst/>
              <a:cxnLst/>
              <a:rect l="l" t="t" r="r" b="b"/>
              <a:pathLst>
                <a:path w="12009" h="11609" extrusionOk="0">
                  <a:moveTo>
                    <a:pt x="1049" y="2188"/>
                  </a:moveTo>
                  <a:cubicBezTo>
                    <a:pt x="1173" y="2188"/>
                    <a:pt x="1299" y="2229"/>
                    <a:pt x="1411" y="2322"/>
                  </a:cubicBezTo>
                  <a:cubicBezTo>
                    <a:pt x="1650" y="2512"/>
                    <a:pt x="1697" y="2846"/>
                    <a:pt x="1531" y="3096"/>
                  </a:cubicBezTo>
                  <a:cubicBezTo>
                    <a:pt x="1413" y="3272"/>
                    <a:pt x="1231" y="3354"/>
                    <a:pt x="1049" y="3354"/>
                  </a:cubicBezTo>
                  <a:cubicBezTo>
                    <a:pt x="791" y="3354"/>
                    <a:pt x="534" y="3188"/>
                    <a:pt x="471" y="2893"/>
                  </a:cubicBezTo>
                  <a:cubicBezTo>
                    <a:pt x="401" y="2493"/>
                    <a:pt x="714" y="2188"/>
                    <a:pt x="1049" y="2188"/>
                  </a:cubicBezTo>
                  <a:close/>
                  <a:moveTo>
                    <a:pt x="4317" y="3036"/>
                  </a:moveTo>
                  <a:cubicBezTo>
                    <a:pt x="4400" y="3084"/>
                    <a:pt x="5472" y="3703"/>
                    <a:pt x="5567" y="3751"/>
                  </a:cubicBezTo>
                  <a:lnTo>
                    <a:pt x="4317" y="4465"/>
                  </a:lnTo>
                  <a:lnTo>
                    <a:pt x="4317" y="3036"/>
                  </a:lnTo>
                  <a:close/>
                  <a:moveTo>
                    <a:pt x="7496" y="3036"/>
                  </a:moveTo>
                  <a:lnTo>
                    <a:pt x="7496" y="4465"/>
                  </a:lnTo>
                  <a:lnTo>
                    <a:pt x="6245" y="3751"/>
                  </a:lnTo>
                  <a:lnTo>
                    <a:pt x="7496" y="3036"/>
                  </a:lnTo>
                  <a:close/>
                  <a:moveTo>
                    <a:pt x="9246" y="2262"/>
                  </a:moveTo>
                  <a:cubicBezTo>
                    <a:pt x="10115" y="2262"/>
                    <a:pt x="10829" y="2965"/>
                    <a:pt x="10829" y="3858"/>
                  </a:cubicBezTo>
                  <a:cubicBezTo>
                    <a:pt x="10829" y="4429"/>
                    <a:pt x="10520" y="4953"/>
                    <a:pt x="10032" y="5239"/>
                  </a:cubicBezTo>
                  <a:lnTo>
                    <a:pt x="9448" y="5572"/>
                  </a:lnTo>
                  <a:cubicBezTo>
                    <a:pt x="9270" y="5477"/>
                    <a:pt x="8055" y="4775"/>
                    <a:pt x="7841" y="4656"/>
                  </a:cubicBezTo>
                  <a:lnTo>
                    <a:pt x="7841" y="2834"/>
                  </a:lnTo>
                  <a:cubicBezTo>
                    <a:pt x="8305" y="2596"/>
                    <a:pt x="8627" y="2262"/>
                    <a:pt x="9246" y="2262"/>
                  </a:cubicBezTo>
                  <a:close/>
                  <a:moveTo>
                    <a:pt x="2565" y="2283"/>
                  </a:moveTo>
                  <a:cubicBezTo>
                    <a:pt x="2837" y="2283"/>
                    <a:pt x="3111" y="2352"/>
                    <a:pt x="3364" y="2489"/>
                  </a:cubicBezTo>
                  <a:cubicBezTo>
                    <a:pt x="3745" y="2715"/>
                    <a:pt x="3602" y="2620"/>
                    <a:pt x="3971" y="2846"/>
                  </a:cubicBezTo>
                  <a:lnTo>
                    <a:pt x="3971" y="4656"/>
                  </a:lnTo>
                  <a:lnTo>
                    <a:pt x="2352" y="5584"/>
                  </a:lnTo>
                  <a:lnTo>
                    <a:pt x="1769" y="5251"/>
                  </a:lnTo>
                  <a:cubicBezTo>
                    <a:pt x="1400" y="5049"/>
                    <a:pt x="1126" y="4703"/>
                    <a:pt x="1030" y="4287"/>
                  </a:cubicBezTo>
                  <a:cubicBezTo>
                    <a:pt x="971" y="4096"/>
                    <a:pt x="947" y="3882"/>
                    <a:pt x="983" y="3691"/>
                  </a:cubicBezTo>
                  <a:lnTo>
                    <a:pt x="983" y="3691"/>
                  </a:lnTo>
                  <a:cubicBezTo>
                    <a:pt x="1005" y="3693"/>
                    <a:pt x="1027" y="3694"/>
                    <a:pt x="1049" y="3694"/>
                  </a:cubicBezTo>
                  <a:cubicBezTo>
                    <a:pt x="1694" y="3694"/>
                    <a:pt x="2153" y="3028"/>
                    <a:pt x="1900" y="2429"/>
                  </a:cubicBezTo>
                  <a:cubicBezTo>
                    <a:pt x="2111" y="2332"/>
                    <a:pt x="2337" y="2283"/>
                    <a:pt x="2565" y="2283"/>
                  </a:cubicBezTo>
                  <a:close/>
                  <a:moveTo>
                    <a:pt x="7841" y="5060"/>
                  </a:moveTo>
                  <a:cubicBezTo>
                    <a:pt x="8008" y="5156"/>
                    <a:pt x="8960" y="5703"/>
                    <a:pt x="9127" y="5787"/>
                  </a:cubicBezTo>
                  <a:lnTo>
                    <a:pt x="7841" y="6513"/>
                  </a:lnTo>
                  <a:lnTo>
                    <a:pt x="7841" y="5060"/>
                  </a:lnTo>
                  <a:close/>
                  <a:moveTo>
                    <a:pt x="3971" y="5060"/>
                  </a:moveTo>
                  <a:lnTo>
                    <a:pt x="3971" y="6525"/>
                  </a:lnTo>
                  <a:lnTo>
                    <a:pt x="2697" y="5787"/>
                  </a:lnTo>
                  <a:lnTo>
                    <a:pt x="3971" y="5060"/>
                  </a:lnTo>
                  <a:close/>
                  <a:moveTo>
                    <a:pt x="5900" y="3965"/>
                  </a:moveTo>
                  <a:lnTo>
                    <a:pt x="7496" y="4870"/>
                  </a:lnTo>
                  <a:lnTo>
                    <a:pt x="7496" y="6715"/>
                  </a:lnTo>
                  <a:lnTo>
                    <a:pt x="5900" y="7620"/>
                  </a:lnTo>
                  <a:lnTo>
                    <a:pt x="4317" y="6715"/>
                  </a:lnTo>
                  <a:lnTo>
                    <a:pt x="4317" y="4870"/>
                  </a:lnTo>
                  <a:lnTo>
                    <a:pt x="5900" y="3965"/>
                  </a:lnTo>
                  <a:close/>
                  <a:moveTo>
                    <a:pt x="4317" y="7120"/>
                  </a:moveTo>
                  <a:lnTo>
                    <a:pt x="5567" y="7835"/>
                  </a:lnTo>
                  <a:lnTo>
                    <a:pt x="4317" y="8549"/>
                  </a:lnTo>
                  <a:lnTo>
                    <a:pt x="4317" y="7120"/>
                  </a:lnTo>
                  <a:close/>
                  <a:moveTo>
                    <a:pt x="7496" y="7108"/>
                  </a:moveTo>
                  <a:lnTo>
                    <a:pt x="7496" y="8549"/>
                  </a:lnTo>
                  <a:cubicBezTo>
                    <a:pt x="7412" y="8501"/>
                    <a:pt x="6341" y="7870"/>
                    <a:pt x="6245" y="7835"/>
                  </a:cubicBezTo>
                  <a:lnTo>
                    <a:pt x="7496" y="7108"/>
                  </a:lnTo>
                  <a:close/>
                  <a:moveTo>
                    <a:pt x="9484" y="5965"/>
                  </a:moveTo>
                  <a:lnTo>
                    <a:pt x="10055" y="6299"/>
                  </a:lnTo>
                  <a:cubicBezTo>
                    <a:pt x="10436" y="6501"/>
                    <a:pt x="10698" y="6846"/>
                    <a:pt x="10806" y="7263"/>
                  </a:cubicBezTo>
                  <a:cubicBezTo>
                    <a:pt x="10853" y="7442"/>
                    <a:pt x="10865" y="7620"/>
                    <a:pt x="10865" y="7799"/>
                  </a:cubicBezTo>
                  <a:cubicBezTo>
                    <a:pt x="10859" y="7799"/>
                    <a:pt x="10853" y="7799"/>
                    <a:pt x="10847" y="7799"/>
                  </a:cubicBezTo>
                  <a:cubicBezTo>
                    <a:pt x="10143" y="7799"/>
                    <a:pt x="9677" y="8506"/>
                    <a:pt x="9972" y="9120"/>
                  </a:cubicBezTo>
                  <a:cubicBezTo>
                    <a:pt x="9748" y="9235"/>
                    <a:pt x="9502" y="9295"/>
                    <a:pt x="9253" y="9295"/>
                  </a:cubicBezTo>
                  <a:cubicBezTo>
                    <a:pt x="8987" y="9295"/>
                    <a:pt x="8718" y="9226"/>
                    <a:pt x="8472" y="9085"/>
                  </a:cubicBezTo>
                  <a:cubicBezTo>
                    <a:pt x="8079" y="8859"/>
                    <a:pt x="8234" y="8942"/>
                    <a:pt x="7853" y="8728"/>
                  </a:cubicBezTo>
                  <a:lnTo>
                    <a:pt x="7853" y="6894"/>
                  </a:lnTo>
                  <a:lnTo>
                    <a:pt x="9484" y="5965"/>
                  </a:lnTo>
                  <a:close/>
                  <a:moveTo>
                    <a:pt x="10799" y="8158"/>
                  </a:moveTo>
                  <a:cubicBezTo>
                    <a:pt x="10910" y="8158"/>
                    <a:pt x="11021" y="8189"/>
                    <a:pt x="11115" y="8251"/>
                  </a:cubicBezTo>
                  <a:cubicBezTo>
                    <a:pt x="11568" y="8549"/>
                    <a:pt x="11413" y="9216"/>
                    <a:pt x="10913" y="9299"/>
                  </a:cubicBezTo>
                  <a:cubicBezTo>
                    <a:pt x="10869" y="9308"/>
                    <a:pt x="10827" y="9312"/>
                    <a:pt x="10786" y="9312"/>
                  </a:cubicBezTo>
                  <a:cubicBezTo>
                    <a:pt x="10343" y="9312"/>
                    <a:pt x="10056" y="8809"/>
                    <a:pt x="10317" y="8406"/>
                  </a:cubicBezTo>
                  <a:cubicBezTo>
                    <a:pt x="10429" y="8243"/>
                    <a:pt x="10614" y="8158"/>
                    <a:pt x="10799" y="8158"/>
                  </a:cubicBezTo>
                  <a:close/>
                  <a:moveTo>
                    <a:pt x="5900" y="8025"/>
                  </a:moveTo>
                  <a:cubicBezTo>
                    <a:pt x="6103" y="8144"/>
                    <a:pt x="7305" y="8823"/>
                    <a:pt x="7496" y="8930"/>
                  </a:cubicBezTo>
                  <a:lnTo>
                    <a:pt x="7496" y="9644"/>
                  </a:lnTo>
                  <a:cubicBezTo>
                    <a:pt x="7496" y="10525"/>
                    <a:pt x="6781" y="11240"/>
                    <a:pt x="5900" y="11240"/>
                  </a:cubicBezTo>
                  <a:cubicBezTo>
                    <a:pt x="5031" y="11240"/>
                    <a:pt x="4317" y="10525"/>
                    <a:pt x="4317" y="9644"/>
                  </a:cubicBezTo>
                  <a:lnTo>
                    <a:pt x="4317" y="8930"/>
                  </a:lnTo>
                  <a:lnTo>
                    <a:pt x="5900" y="8025"/>
                  </a:lnTo>
                  <a:close/>
                  <a:moveTo>
                    <a:pt x="5900" y="0"/>
                  </a:moveTo>
                  <a:cubicBezTo>
                    <a:pt x="4829" y="0"/>
                    <a:pt x="3971" y="869"/>
                    <a:pt x="3971" y="1941"/>
                  </a:cubicBezTo>
                  <a:lnTo>
                    <a:pt x="3971" y="2441"/>
                  </a:lnTo>
                  <a:cubicBezTo>
                    <a:pt x="3686" y="2274"/>
                    <a:pt x="3793" y="2334"/>
                    <a:pt x="3519" y="2191"/>
                  </a:cubicBezTo>
                  <a:cubicBezTo>
                    <a:pt x="3219" y="2016"/>
                    <a:pt x="2890" y="1933"/>
                    <a:pt x="2564" y="1933"/>
                  </a:cubicBezTo>
                  <a:cubicBezTo>
                    <a:pt x="2268" y="1933"/>
                    <a:pt x="1975" y="2001"/>
                    <a:pt x="1709" y="2131"/>
                  </a:cubicBezTo>
                  <a:cubicBezTo>
                    <a:pt x="1515" y="1930"/>
                    <a:pt x="1277" y="1842"/>
                    <a:pt x="1045" y="1842"/>
                  </a:cubicBezTo>
                  <a:cubicBezTo>
                    <a:pt x="508" y="1842"/>
                    <a:pt x="1" y="2313"/>
                    <a:pt x="126" y="2953"/>
                  </a:cubicBezTo>
                  <a:cubicBezTo>
                    <a:pt x="185" y="3251"/>
                    <a:pt x="388" y="3489"/>
                    <a:pt x="638" y="3608"/>
                  </a:cubicBezTo>
                  <a:cubicBezTo>
                    <a:pt x="530" y="4358"/>
                    <a:pt x="888" y="5156"/>
                    <a:pt x="1590" y="5549"/>
                  </a:cubicBezTo>
                  <a:cubicBezTo>
                    <a:pt x="1828" y="5691"/>
                    <a:pt x="1757" y="5644"/>
                    <a:pt x="1995" y="5787"/>
                  </a:cubicBezTo>
                  <a:lnTo>
                    <a:pt x="1590" y="6025"/>
                  </a:lnTo>
                  <a:cubicBezTo>
                    <a:pt x="995" y="6370"/>
                    <a:pt x="626" y="7025"/>
                    <a:pt x="626" y="7716"/>
                  </a:cubicBezTo>
                  <a:cubicBezTo>
                    <a:pt x="626" y="8704"/>
                    <a:pt x="1400" y="9537"/>
                    <a:pt x="2388" y="9632"/>
                  </a:cubicBezTo>
                  <a:lnTo>
                    <a:pt x="2412" y="9632"/>
                  </a:lnTo>
                  <a:cubicBezTo>
                    <a:pt x="2495" y="9632"/>
                    <a:pt x="2566" y="9573"/>
                    <a:pt x="2566" y="9478"/>
                  </a:cubicBezTo>
                  <a:cubicBezTo>
                    <a:pt x="2590" y="9394"/>
                    <a:pt x="2507" y="9299"/>
                    <a:pt x="2424" y="9299"/>
                  </a:cubicBezTo>
                  <a:cubicBezTo>
                    <a:pt x="1602" y="9228"/>
                    <a:pt x="959" y="8549"/>
                    <a:pt x="959" y="7727"/>
                  </a:cubicBezTo>
                  <a:cubicBezTo>
                    <a:pt x="959" y="7144"/>
                    <a:pt x="1281" y="6620"/>
                    <a:pt x="1769" y="6346"/>
                  </a:cubicBezTo>
                  <a:lnTo>
                    <a:pt x="2352" y="6013"/>
                  </a:lnTo>
                  <a:lnTo>
                    <a:pt x="3971" y="6942"/>
                  </a:lnTo>
                  <a:lnTo>
                    <a:pt x="3971" y="8763"/>
                  </a:lnTo>
                  <a:cubicBezTo>
                    <a:pt x="3436" y="9061"/>
                    <a:pt x="3305" y="9168"/>
                    <a:pt x="3031" y="9263"/>
                  </a:cubicBezTo>
                  <a:cubicBezTo>
                    <a:pt x="2947" y="9287"/>
                    <a:pt x="2900" y="9382"/>
                    <a:pt x="2912" y="9466"/>
                  </a:cubicBezTo>
                  <a:cubicBezTo>
                    <a:pt x="2943" y="9549"/>
                    <a:pt x="3011" y="9587"/>
                    <a:pt x="3091" y="9587"/>
                  </a:cubicBezTo>
                  <a:cubicBezTo>
                    <a:pt x="3103" y="9587"/>
                    <a:pt x="3114" y="9586"/>
                    <a:pt x="3126" y="9585"/>
                  </a:cubicBezTo>
                  <a:cubicBezTo>
                    <a:pt x="3436" y="9501"/>
                    <a:pt x="3578" y="9359"/>
                    <a:pt x="3959" y="9168"/>
                  </a:cubicBezTo>
                  <a:lnTo>
                    <a:pt x="3959" y="9680"/>
                  </a:lnTo>
                  <a:cubicBezTo>
                    <a:pt x="3959" y="10752"/>
                    <a:pt x="4817" y="11609"/>
                    <a:pt x="5888" y="11609"/>
                  </a:cubicBezTo>
                  <a:cubicBezTo>
                    <a:pt x="6960" y="11609"/>
                    <a:pt x="7829" y="10752"/>
                    <a:pt x="7829" y="9680"/>
                  </a:cubicBezTo>
                  <a:lnTo>
                    <a:pt x="7829" y="9168"/>
                  </a:lnTo>
                  <a:cubicBezTo>
                    <a:pt x="8317" y="9454"/>
                    <a:pt x="8627" y="9680"/>
                    <a:pt x="9222" y="9680"/>
                  </a:cubicBezTo>
                  <a:cubicBezTo>
                    <a:pt x="9555" y="9680"/>
                    <a:pt x="9865" y="9597"/>
                    <a:pt x="10151" y="9442"/>
                  </a:cubicBezTo>
                  <a:cubicBezTo>
                    <a:pt x="10315" y="9597"/>
                    <a:pt x="10543" y="9696"/>
                    <a:pt x="10788" y="9696"/>
                  </a:cubicBezTo>
                  <a:cubicBezTo>
                    <a:pt x="10845" y="9696"/>
                    <a:pt x="10902" y="9691"/>
                    <a:pt x="10960" y="9680"/>
                  </a:cubicBezTo>
                  <a:cubicBezTo>
                    <a:pt x="11865" y="9466"/>
                    <a:pt x="12008" y="8263"/>
                    <a:pt x="11175" y="7894"/>
                  </a:cubicBezTo>
                  <a:cubicBezTo>
                    <a:pt x="11246" y="7156"/>
                    <a:pt x="10889" y="6406"/>
                    <a:pt x="10210" y="6013"/>
                  </a:cubicBezTo>
                  <a:cubicBezTo>
                    <a:pt x="9972" y="5882"/>
                    <a:pt x="10044" y="5918"/>
                    <a:pt x="9805" y="5775"/>
                  </a:cubicBezTo>
                  <a:lnTo>
                    <a:pt x="10210" y="5537"/>
                  </a:lnTo>
                  <a:cubicBezTo>
                    <a:pt x="11127" y="5001"/>
                    <a:pt x="11460" y="3810"/>
                    <a:pt x="10925" y="2882"/>
                  </a:cubicBezTo>
                  <a:cubicBezTo>
                    <a:pt x="10579" y="2286"/>
                    <a:pt x="9924" y="1917"/>
                    <a:pt x="9246" y="1917"/>
                  </a:cubicBezTo>
                  <a:cubicBezTo>
                    <a:pt x="8531" y="1917"/>
                    <a:pt x="8139" y="2286"/>
                    <a:pt x="7841" y="2429"/>
                  </a:cubicBezTo>
                  <a:cubicBezTo>
                    <a:pt x="7829" y="2012"/>
                    <a:pt x="7865" y="1810"/>
                    <a:pt x="7793" y="1489"/>
                  </a:cubicBezTo>
                  <a:cubicBezTo>
                    <a:pt x="7783" y="1408"/>
                    <a:pt x="7704" y="1352"/>
                    <a:pt x="7629" y="1352"/>
                  </a:cubicBezTo>
                  <a:cubicBezTo>
                    <a:pt x="7616" y="1352"/>
                    <a:pt x="7603" y="1354"/>
                    <a:pt x="7591" y="1358"/>
                  </a:cubicBezTo>
                  <a:cubicBezTo>
                    <a:pt x="7496" y="1369"/>
                    <a:pt x="7436" y="1477"/>
                    <a:pt x="7448" y="1560"/>
                  </a:cubicBezTo>
                  <a:cubicBezTo>
                    <a:pt x="7507" y="1834"/>
                    <a:pt x="7484" y="1989"/>
                    <a:pt x="7496" y="2620"/>
                  </a:cubicBezTo>
                  <a:lnTo>
                    <a:pt x="5900" y="3525"/>
                  </a:lnTo>
                  <a:lnTo>
                    <a:pt x="4317" y="2620"/>
                  </a:lnTo>
                  <a:lnTo>
                    <a:pt x="4317" y="1941"/>
                  </a:lnTo>
                  <a:cubicBezTo>
                    <a:pt x="4317" y="1060"/>
                    <a:pt x="5031" y="346"/>
                    <a:pt x="5900" y="346"/>
                  </a:cubicBezTo>
                  <a:cubicBezTo>
                    <a:pt x="6424" y="346"/>
                    <a:pt x="6912" y="596"/>
                    <a:pt x="7210" y="1024"/>
                  </a:cubicBezTo>
                  <a:cubicBezTo>
                    <a:pt x="7246" y="1075"/>
                    <a:pt x="7301" y="1100"/>
                    <a:pt x="7354" y="1100"/>
                  </a:cubicBezTo>
                  <a:cubicBezTo>
                    <a:pt x="7388" y="1100"/>
                    <a:pt x="7420" y="1090"/>
                    <a:pt x="7448" y="1072"/>
                  </a:cubicBezTo>
                  <a:cubicBezTo>
                    <a:pt x="7531" y="1012"/>
                    <a:pt x="7543" y="905"/>
                    <a:pt x="7496" y="834"/>
                  </a:cubicBezTo>
                  <a:cubicBezTo>
                    <a:pt x="7138" y="310"/>
                    <a:pt x="6543" y="0"/>
                    <a:pt x="590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 name="Google Shape;10449;p79">
            <a:extLst>
              <a:ext uri="{FF2B5EF4-FFF2-40B4-BE49-F238E27FC236}">
                <a16:creationId xmlns:a16="http://schemas.microsoft.com/office/drawing/2014/main" id="{5343E947-E5CD-E650-10A1-71CE809C01FC}"/>
              </a:ext>
            </a:extLst>
          </p:cNvPr>
          <p:cNvSpPr/>
          <p:nvPr/>
        </p:nvSpPr>
        <p:spPr>
          <a:xfrm>
            <a:off x="7723561" y="4494967"/>
            <a:ext cx="357688" cy="357339"/>
          </a:xfrm>
          <a:custGeom>
            <a:avLst/>
            <a:gdLst/>
            <a:ahLst/>
            <a:cxnLst/>
            <a:rect l="l" t="t" r="r" b="b"/>
            <a:pathLst>
              <a:path w="11264" h="11253" extrusionOk="0">
                <a:moveTo>
                  <a:pt x="9847" y="548"/>
                </a:moveTo>
                <a:lnTo>
                  <a:pt x="9847" y="1203"/>
                </a:lnTo>
                <a:cubicBezTo>
                  <a:pt x="9847" y="1299"/>
                  <a:pt x="9930" y="1370"/>
                  <a:pt x="10014" y="1370"/>
                </a:cubicBezTo>
                <a:lnTo>
                  <a:pt x="10669" y="1370"/>
                </a:lnTo>
                <a:lnTo>
                  <a:pt x="9252" y="2811"/>
                </a:lnTo>
                <a:lnTo>
                  <a:pt x="8656" y="2811"/>
                </a:lnTo>
                <a:lnTo>
                  <a:pt x="9609" y="1858"/>
                </a:lnTo>
                <a:cubicBezTo>
                  <a:pt x="9668" y="1799"/>
                  <a:pt x="9668" y="1703"/>
                  <a:pt x="9609" y="1620"/>
                </a:cubicBezTo>
                <a:cubicBezTo>
                  <a:pt x="9579" y="1590"/>
                  <a:pt x="9537" y="1575"/>
                  <a:pt x="9494" y="1575"/>
                </a:cubicBezTo>
                <a:cubicBezTo>
                  <a:pt x="9451" y="1575"/>
                  <a:pt x="9406" y="1590"/>
                  <a:pt x="9371" y="1620"/>
                </a:cubicBezTo>
                <a:lnTo>
                  <a:pt x="8418" y="2572"/>
                </a:lnTo>
                <a:lnTo>
                  <a:pt x="8418" y="1977"/>
                </a:lnTo>
                <a:lnTo>
                  <a:pt x="9847" y="548"/>
                </a:lnTo>
                <a:close/>
                <a:moveTo>
                  <a:pt x="4549" y="2442"/>
                </a:moveTo>
                <a:cubicBezTo>
                  <a:pt x="5668" y="2442"/>
                  <a:pt x="6680" y="2870"/>
                  <a:pt x="7430" y="3573"/>
                </a:cubicBezTo>
                <a:lnTo>
                  <a:pt x="4430" y="6561"/>
                </a:lnTo>
                <a:cubicBezTo>
                  <a:pt x="4370" y="6621"/>
                  <a:pt x="4370" y="6728"/>
                  <a:pt x="4430" y="6799"/>
                </a:cubicBezTo>
                <a:cubicBezTo>
                  <a:pt x="4465" y="6835"/>
                  <a:pt x="4513" y="6847"/>
                  <a:pt x="4549" y="6847"/>
                </a:cubicBezTo>
                <a:cubicBezTo>
                  <a:pt x="4596" y="6847"/>
                  <a:pt x="4644" y="6835"/>
                  <a:pt x="4668" y="6799"/>
                </a:cubicBezTo>
                <a:lnTo>
                  <a:pt x="5418" y="6061"/>
                </a:lnTo>
                <a:cubicBezTo>
                  <a:pt x="5549" y="6240"/>
                  <a:pt x="5620" y="6466"/>
                  <a:pt x="5620" y="6680"/>
                </a:cubicBezTo>
                <a:cubicBezTo>
                  <a:pt x="5620" y="7275"/>
                  <a:pt x="5144" y="7752"/>
                  <a:pt x="4549" y="7752"/>
                </a:cubicBezTo>
                <a:cubicBezTo>
                  <a:pt x="3953" y="7752"/>
                  <a:pt x="3477" y="7275"/>
                  <a:pt x="3477" y="6680"/>
                </a:cubicBezTo>
                <a:cubicBezTo>
                  <a:pt x="3477" y="6085"/>
                  <a:pt x="3953" y="5609"/>
                  <a:pt x="4549" y="5609"/>
                </a:cubicBezTo>
                <a:cubicBezTo>
                  <a:pt x="4608" y="5609"/>
                  <a:pt x="4680" y="5609"/>
                  <a:pt x="4739" y="5632"/>
                </a:cubicBezTo>
                <a:cubicBezTo>
                  <a:pt x="4747" y="5633"/>
                  <a:pt x="4755" y="5634"/>
                  <a:pt x="4763" y="5634"/>
                </a:cubicBezTo>
                <a:cubicBezTo>
                  <a:pt x="4848" y="5634"/>
                  <a:pt x="4920" y="5577"/>
                  <a:pt x="4942" y="5490"/>
                </a:cubicBezTo>
                <a:cubicBezTo>
                  <a:pt x="4954" y="5406"/>
                  <a:pt x="4894" y="5311"/>
                  <a:pt x="4799" y="5299"/>
                </a:cubicBezTo>
                <a:cubicBezTo>
                  <a:pt x="4715" y="5287"/>
                  <a:pt x="4620" y="5275"/>
                  <a:pt x="4549" y="5275"/>
                </a:cubicBezTo>
                <a:cubicBezTo>
                  <a:pt x="3775" y="5275"/>
                  <a:pt x="3156" y="5894"/>
                  <a:pt x="3156" y="6668"/>
                </a:cubicBezTo>
                <a:cubicBezTo>
                  <a:pt x="3156" y="7442"/>
                  <a:pt x="3775" y="8073"/>
                  <a:pt x="4549" y="8073"/>
                </a:cubicBezTo>
                <a:cubicBezTo>
                  <a:pt x="5323" y="8073"/>
                  <a:pt x="5954" y="7442"/>
                  <a:pt x="5954" y="6668"/>
                </a:cubicBezTo>
                <a:cubicBezTo>
                  <a:pt x="5954" y="6359"/>
                  <a:pt x="5847" y="6049"/>
                  <a:pt x="5656" y="5811"/>
                </a:cubicBezTo>
                <a:lnTo>
                  <a:pt x="6168" y="5287"/>
                </a:lnTo>
                <a:cubicBezTo>
                  <a:pt x="6501" y="5668"/>
                  <a:pt x="6680" y="6168"/>
                  <a:pt x="6680" y="6668"/>
                </a:cubicBezTo>
                <a:cubicBezTo>
                  <a:pt x="6680" y="7847"/>
                  <a:pt x="5727" y="8799"/>
                  <a:pt x="4549" y="8799"/>
                </a:cubicBezTo>
                <a:cubicBezTo>
                  <a:pt x="3370" y="8799"/>
                  <a:pt x="2418" y="7847"/>
                  <a:pt x="2418" y="6668"/>
                </a:cubicBezTo>
                <a:cubicBezTo>
                  <a:pt x="2418" y="5490"/>
                  <a:pt x="3370" y="4537"/>
                  <a:pt x="4549" y="4537"/>
                </a:cubicBezTo>
                <a:cubicBezTo>
                  <a:pt x="4906" y="4537"/>
                  <a:pt x="5251" y="4632"/>
                  <a:pt x="5561" y="4799"/>
                </a:cubicBezTo>
                <a:cubicBezTo>
                  <a:pt x="5583" y="4810"/>
                  <a:pt x="5608" y="4815"/>
                  <a:pt x="5635" y="4815"/>
                </a:cubicBezTo>
                <a:cubicBezTo>
                  <a:pt x="5693" y="4815"/>
                  <a:pt x="5754" y="4789"/>
                  <a:pt x="5787" y="4739"/>
                </a:cubicBezTo>
                <a:cubicBezTo>
                  <a:pt x="5835" y="4656"/>
                  <a:pt x="5799" y="4561"/>
                  <a:pt x="5727" y="4513"/>
                </a:cubicBezTo>
                <a:cubicBezTo>
                  <a:pt x="5370" y="4323"/>
                  <a:pt x="4965" y="4216"/>
                  <a:pt x="4561" y="4216"/>
                </a:cubicBezTo>
                <a:cubicBezTo>
                  <a:pt x="3215" y="4216"/>
                  <a:pt x="2108" y="5311"/>
                  <a:pt x="2108" y="6668"/>
                </a:cubicBezTo>
                <a:cubicBezTo>
                  <a:pt x="2108" y="8026"/>
                  <a:pt x="3215" y="9121"/>
                  <a:pt x="4561" y="9121"/>
                </a:cubicBezTo>
                <a:cubicBezTo>
                  <a:pt x="5918" y="9121"/>
                  <a:pt x="7025" y="8026"/>
                  <a:pt x="7025" y="6668"/>
                </a:cubicBezTo>
                <a:cubicBezTo>
                  <a:pt x="7025" y="6073"/>
                  <a:pt x="6811" y="5490"/>
                  <a:pt x="6406" y="5049"/>
                </a:cubicBezTo>
                <a:lnTo>
                  <a:pt x="6930" y="4525"/>
                </a:lnTo>
                <a:cubicBezTo>
                  <a:pt x="7466" y="5109"/>
                  <a:pt x="7752" y="5871"/>
                  <a:pt x="7752" y="6656"/>
                </a:cubicBezTo>
                <a:cubicBezTo>
                  <a:pt x="7752" y="8407"/>
                  <a:pt x="6323" y="9835"/>
                  <a:pt x="4561" y="9835"/>
                </a:cubicBezTo>
                <a:cubicBezTo>
                  <a:pt x="2810" y="9835"/>
                  <a:pt x="1382" y="8407"/>
                  <a:pt x="1382" y="6656"/>
                </a:cubicBezTo>
                <a:cubicBezTo>
                  <a:pt x="1382" y="4894"/>
                  <a:pt x="2810" y="3465"/>
                  <a:pt x="4561" y="3465"/>
                </a:cubicBezTo>
                <a:cubicBezTo>
                  <a:pt x="5180" y="3465"/>
                  <a:pt x="5775" y="3644"/>
                  <a:pt x="6275" y="3977"/>
                </a:cubicBezTo>
                <a:cubicBezTo>
                  <a:pt x="6300" y="3994"/>
                  <a:pt x="6330" y="4002"/>
                  <a:pt x="6360" y="4002"/>
                </a:cubicBezTo>
                <a:cubicBezTo>
                  <a:pt x="6415" y="4002"/>
                  <a:pt x="6471" y="3976"/>
                  <a:pt x="6501" y="3930"/>
                </a:cubicBezTo>
                <a:cubicBezTo>
                  <a:pt x="6549" y="3858"/>
                  <a:pt x="6525" y="3751"/>
                  <a:pt x="6454" y="3704"/>
                </a:cubicBezTo>
                <a:cubicBezTo>
                  <a:pt x="5894" y="3346"/>
                  <a:pt x="5239" y="3156"/>
                  <a:pt x="4561" y="3156"/>
                </a:cubicBezTo>
                <a:cubicBezTo>
                  <a:pt x="2632" y="3156"/>
                  <a:pt x="1048" y="4739"/>
                  <a:pt x="1048" y="6668"/>
                </a:cubicBezTo>
                <a:cubicBezTo>
                  <a:pt x="1048" y="8609"/>
                  <a:pt x="2632" y="10181"/>
                  <a:pt x="4561" y="10181"/>
                </a:cubicBezTo>
                <a:cubicBezTo>
                  <a:pt x="6501" y="10181"/>
                  <a:pt x="8073" y="8609"/>
                  <a:pt x="8073" y="6668"/>
                </a:cubicBezTo>
                <a:cubicBezTo>
                  <a:pt x="8073" y="5787"/>
                  <a:pt x="7752" y="4954"/>
                  <a:pt x="7156" y="4299"/>
                </a:cubicBezTo>
                <a:lnTo>
                  <a:pt x="7680" y="3787"/>
                </a:lnTo>
                <a:cubicBezTo>
                  <a:pt x="8383" y="4561"/>
                  <a:pt x="8799" y="5573"/>
                  <a:pt x="8799" y="6680"/>
                </a:cubicBezTo>
                <a:cubicBezTo>
                  <a:pt x="8799" y="9026"/>
                  <a:pt x="6894" y="10931"/>
                  <a:pt x="4549" y="10931"/>
                </a:cubicBezTo>
                <a:cubicBezTo>
                  <a:pt x="2215" y="10931"/>
                  <a:pt x="310" y="9026"/>
                  <a:pt x="310" y="6680"/>
                </a:cubicBezTo>
                <a:cubicBezTo>
                  <a:pt x="310" y="4347"/>
                  <a:pt x="2215" y="2442"/>
                  <a:pt x="4549" y="2442"/>
                </a:cubicBezTo>
                <a:close/>
                <a:moveTo>
                  <a:pt x="10023" y="1"/>
                </a:moveTo>
                <a:cubicBezTo>
                  <a:pt x="9981" y="1"/>
                  <a:pt x="9938" y="17"/>
                  <a:pt x="9907" y="48"/>
                </a:cubicBezTo>
                <a:lnTo>
                  <a:pt x="8156" y="1799"/>
                </a:lnTo>
                <a:cubicBezTo>
                  <a:pt x="8121" y="1834"/>
                  <a:pt x="8109" y="1882"/>
                  <a:pt x="8109" y="1918"/>
                </a:cubicBezTo>
                <a:lnTo>
                  <a:pt x="8109" y="2906"/>
                </a:lnTo>
                <a:lnTo>
                  <a:pt x="7680" y="3334"/>
                </a:lnTo>
                <a:cubicBezTo>
                  <a:pt x="6859" y="2572"/>
                  <a:pt x="5775" y="2120"/>
                  <a:pt x="4573" y="2120"/>
                </a:cubicBezTo>
                <a:cubicBezTo>
                  <a:pt x="2048" y="2120"/>
                  <a:pt x="1" y="4168"/>
                  <a:pt x="1" y="6680"/>
                </a:cubicBezTo>
                <a:cubicBezTo>
                  <a:pt x="1" y="9204"/>
                  <a:pt x="2048" y="11252"/>
                  <a:pt x="4573" y="11252"/>
                </a:cubicBezTo>
                <a:cubicBezTo>
                  <a:pt x="7085" y="11252"/>
                  <a:pt x="9133" y="9204"/>
                  <a:pt x="9133" y="6680"/>
                </a:cubicBezTo>
                <a:cubicBezTo>
                  <a:pt x="9133" y="5478"/>
                  <a:pt x="8680" y="4394"/>
                  <a:pt x="7918" y="3573"/>
                </a:cubicBezTo>
                <a:lnTo>
                  <a:pt x="8347" y="3144"/>
                </a:lnTo>
                <a:lnTo>
                  <a:pt x="9335" y="3144"/>
                </a:lnTo>
                <a:cubicBezTo>
                  <a:pt x="9371" y="3144"/>
                  <a:pt x="9418" y="3132"/>
                  <a:pt x="9454" y="3096"/>
                </a:cubicBezTo>
                <a:lnTo>
                  <a:pt x="11204" y="1346"/>
                </a:lnTo>
                <a:cubicBezTo>
                  <a:pt x="11252" y="1287"/>
                  <a:pt x="11264" y="1227"/>
                  <a:pt x="11240" y="1168"/>
                </a:cubicBezTo>
                <a:cubicBezTo>
                  <a:pt x="11204" y="1108"/>
                  <a:pt x="11145" y="1060"/>
                  <a:pt x="11085" y="1060"/>
                </a:cubicBezTo>
                <a:lnTo>
                  <a:pt x="10192" y="1060"/>
                </a:lnTo>
                <a:lnTo>
                  <a:pt x="10192" y="167"/>
                </a:lnTo>
                <a:cubicBezTo>
                  <a:pt x="10192" y="108"/>
                  <a:pt x="10145" y="36"/>
                  <a:pt x="10085" y="13"/>
                </a:cubicBezTo>
                <a:cubicBezTo>
                  <a:pt x="10065" y="5"/>
                  <a:pt x="10044" y="1"/>
                  <a:pt x="1002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Rectangle: Rounded Corners 34">
            <a:extLst>
              <a:ext uri="{FF2B5EF4-FFF2-40B4-BE49-F238E27FC236}">
                <a16:creationId xmlns:a16="http://schemas.microsoft.com/office/drawing/2014/main" id="{57858A1A-D96F-C69F-96BD-4BE2BC0AD398}"/>
              </a:ext>
            </a:extLst>
          </p:cNvPr>
          <p:cNvSpPr/>
          <p:nvPr/>
        </p:nvSpPr>
        <p:spPr>
          <a:xfrm>
            <a:off x="493732" y="-4273734"/>
            <a:ext cx="7711768" cy="3508143"/>
          </a:xfrm>
          <a:prstGeom prst="roundRect">
            <a:avLst/>
          </a:prstGeom>
          <a:solidFill>
            <a:schemeClr val="accent1">
              <a:alpha val="1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lt1">
                  <a:alpha val="30000"/>
                </a:schemeClr>
              </a:solidFill>
            </a:endParaRPr>
          </a:p>
        </p:txBody>
      </p:sp>
      <p:sp>
        <p:nvSpPr>
          <p:cNvPr id="36" name="Google Shape;171;p39">
            <a:extLst>
              <a:ext uri="{FF2B5EF4-FFF2-40B4-BE49-F238E27FC236}">
                <a16:creationId xmlns:a16="http://schemas.microsoft.com/office/drawing/2014/main" id="{FE13F93E-792A-6AC0-96F6-6088FC7CC63A}"/>
              </a:ext>
            </a:extLst>
          </p:cNvPr>
          <p:cNvSpPr txBox="1">
            <a:spLocks noGrp="1"/>
          </p:cNvSpPr>
          <p:nvPr>
            <p:ph type="body" idx="1"/>
          </p:nvPr>
        </p:nvSpPr>
        <p:spPr>
          <a:xfrm>
            <a:off x="938500" y="-4218041"/>
            <a:ext cx="7172100" cy="3039900"/>
          </a:xfrm>
          <a:prstGeom prst="rect">
            <a:avLst/>
          </a:prstGeom>
        </p:spPr>
        <p:txBody>
          <a:bodyPr spcFirstLastPara="1" wrap="square" lIns="91425" tIns="91425" rIns="91425" bIns="91425" anchor="t" anchorCtr="0">
            <a:noAutofit/>
          </a:bodyPr>
          <a:lstStyle/>
          <a:p>
            <a:pPr marL="0" lvl="0" indent="0" algn="just" rtl="0">
              <a:lnSpc>
                <a:spcPct val="150000"/>
              </a:lnSpc>
              <a:spcBef>
                <a:spcPts val="0"/>
              </a:spcBef>
              <a:spcAft>
                <a:spcPts val="0"/>
              </a:spcAft>
              <a:buNone/>
            </a:pPr>
            <a:r>
              <a:rPr lang="en-IN" sz="1400" dirty="0"/>
              <a:t>This article presents a solution for visually impaired students who face difficulties in studying text and electronic documents. An experimental prototype is developed using NLP techniques to assist the blind community with information access. The chatbot employs techniques such as automatic index generation, paraphrasing, summarizing, passage retrieval, and query rewriting. The chatbot uses tools such as Torch, Sentence piece, Newspaper3k, and the Natural Language Toolkit to achieve its goals. </a:t>
            </a:r>
          </a:p>
          <a:p>
            <a:pPr marL="0" lvl="0" indent="0" algn="just" rtl="0">
              <a:lnSpc>
                <a:spcPct val="150000"/>
              </a:lnSpc>
              <a:spcBef>
                <a:spcPts val="0"/>
              </a:spcBef>
              <a:spcAft>
                <a:spcPts val="0"/>
              </a:spcAft>
              <a:buNone/>
            </a:pPr>
            <a:r>
              <a:rPr lang="en-IN" sz="1400" dirty="0"/>
              <a:t>The proposed software aims to reduce the time required for writing and understanding compositions, making information access easier for visually impaired students and other people.</a:t>
            </a:r>
          </a:p>
        </p:txBody>
      </p:sp>
    </p:spTree>
    <p:extLst>
      <p:ext uri="{BB962C8B-B14F-4D97-AF65-F5344CB8AC3E}">
        <p14:creationId xmlns:p14="http://schemas.microsoft.com/office/powerpoint/2010/main" val="36279029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170"/>
                                        </p:tgtEl>
                                        <p:attrNameLst>
                                          <p:attrName>style.visibility</p:attrName>
                                        </p:attrNameLst>
                                      </p:cBhvr>
                                      <p:to>
                                        <p:strVal val="visible"/>
                                      </p:to>
                                    </p:set>
                                    <p:animEffect transition="in" filter="fade">
                                      <p:cBhvr>
                                        <p:cTn id="7" dur="1000"/>
                                        <p:tgtEl>
                                          <p:spTgt spid="170"/>
                                        </p:tgtEl>
                                      </p:cBhvr>
                                    </p:animEffect>
                                    <p:anim calcmode="lin" valueType="num">
                                      <p:cBhvr>
                                        <p:cTn id="8" dur="1000" fill="hold"/>
                                        <p:tgtEl>
                                          <p:spTgt spid="170"/>
                                        </p:tgtEl>
                                        <p:attrNameLst>
                                          <p:attrName>ppt_x</p:attrName>
                                        </p:attrNameLst>
                                      </p:cBhvr>
                                      <p:tavLst>
                                        <p:tav tm="0">
                                          <p:val>
                                            <p:strVal val="#ppt_x"/>
                                          </p:val>
                                        </p:tav>
                                        <p:tav tm="100000">
                                          <p:val>
                                            <p:strVal val="#ppt_x"/>
                                          </p:val>
                                        </p:tav>
                                      </p:tavLst>
                                    </p:anim>
                                    <p:anim calcmode="lin" valueType="num">
                                      <p:cBhvr>
                                        <p:cTn id="9" dur="1000" fill="hold"/>
                                        <p:tgtEl>
                                          <p:spTgt spid="17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46"/>
          <p:cNvSpPr txBox="1">
            <a:spLocks noGrp="1"/>
          </p:cNvSpPr>
          <p:nvPr>
            <p:ph type="title" idx="4"/>
          </p:nvPr>
        </p:nvSpPr>
        <p:spPr>
          <a:xfrm>
            <a:off x="938500" y="445025"/>
            <a:ext cx="4629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Proposed Architecture</a:t>
            </a:r>
            <a:endParaRPr dirty="0"/>
          </a:p>
        </p:txBody>
      </p:sp>
      <p:cxnSp>
        <p:nvCxnSpPr>
          <p:cNvPr id="234" name="Google Shape;234;p46"/>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235" name="Google Shape;235;p46"/>
          <p:cNvSpPr txBox="1">
            <a:spLocks noGrp="1"/>
          </p:cNvSpPr>
          <p:nvPr>
            <p:ph type="title"/>
          </p:nvPr>
        </p:nvSpPr>
        <p:spPr>
          <a:xfrm>
            <a:off x="3538497" y="2767975"/>
            <a:ext cx="2067000" cy="548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PROCESSING</a:t>
            </a:r>
            <a:endParaRPr dirty="0"/>
          </a:p>
        </p:txBody>
      </p:sp>
      <p:sp>
        <p:nvSpPr>
          <p:cNvPr id="236" name="Google Shape;236;p46"/>
          <p:cNvSpPr txBox="1">
            <a:spLocks noGrp="1"/>
          </p:cNvSpPr>
          <p:nvPr>
            <p:ph type="subTitle" idx="1"/>
          </p:nvPr>
        </p:nvSpPr>
        <p:spPr>
          <a:xfrm>
            <a:off x="3673407" y="3452875"/>
            <a:ext cx="2067000" cy="1235100"/>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Arial" panose="020B0604020202020204" pitchFamily="34" charset="0"/>
              <a:buChar char="•"/>
            </a:pPr>
            <a:r>
              <a:rPr lang="en-IN" sz="1050" dirty="0"/>
              <a:t>Automatic index generation.</a:t>
            </a:r>
          </a:p>
          <a:p>
            <a:pPr marL="285750" lvl="0" indent="-285750" algn="l" rtl="0">
              <a:spcBef>
                <a:spcPts val="0"/>
              </a:spcBef>
              <a:spcAft>
                <a:spcPts val="0"/>
              </a:spcAft>
              <a:buFont typeface="Arial" panose="020B0604020202020204" pitchFamily="34" charset="0"/>
              <a:buChar char="•"/>
            </a:pPr>
            <a:r>
              <a:rPr lang="en-IN" sz="1050" dirty="0"/>
              <a:t>Paraphrasing summarizer.</a:t>
            </a:r>
          </a:p>
          <a:p>
            <a:pPr marL="285750" lvl="0" indent="-285750" algn="l" rtl="0">
              <a:spcBef>
                <a:spcPts val="0"/>
              </a:spcBef>
              <a:spcAft>
                <a:spcPts val="0"/>
              </a:spcAft>
              <a:buFont typeface="Arial" panose="020B0604020202020204" pitchFamily="34" charset="0"/>
              <a:buChar char="•"/>
            </a:pPr>
            <a:r>
              <a:rPr lang="en-IN" sz="1050" dirty="0"/>
              <a:t>Passage retrieval. </a:t>
            </a:r>
          </a:p>
          <a:p>
            <a:pPr marL="285750" lvl="0" indent="-285750" algn="l" rtl="0">
              <a:spcBef>
                <a:spcPts val="0"/>
              </a:spcBef>
              <a:spcAft>
                <a:spcPts val="0"/>
              </a:spcAft>
              <a:buFont typeface="Arial" panose="020B0604020202020204" pitchFamily="34" charset="0"/>
              <a:buChar char="•"/>
            </a:pPr>
            <a:r>
              <a:rPr lang="en-IN" sz="1050" dirty="0"/>
              <a:t>Query rewriting.</a:t>
            </a:r>
          </a:p>
        </p:txBody>
      </p:sp>
      <p:sp>
        <p:nvSpPr>
          <p:cNvPr id="237" name="Google Shape;237;p46"/>
          <p:cNvSpPr txBox="1">
            <a:spLocks noGrp="1"/>
          </p:cNvSpPr>
          <p:nvPr>
            <p:ph type="title" idx="2"/>
          </p:nvPr>
        </p:nvSpPr>
        <p:spPr>
          <a:xfrm>
            <a:off x="6028553" y="2767975"/>
            <a:ext cx="2067000" cy="548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OUTPUT</a:t>
            </a:r>
            <a:endParaRPr dirty="0"/>
          </a:p>
        </p:txBody>
      </p:sp>
      <p:sp>
        <p:nvSpPr>
          <p:cNvPr id="239" name="Google Shape;239;p46"/>
          <p:cNvSpPr txBox="1">
            <a:spLocks noGrp="1"/>
          </p:cNvSpPr>
          <p:nvPr>
            <p:ph type="title" idx="5"/>
          </p:nvPr>
        </p:nvSpPr>
        <p:spPr>
          <a:xfrm>
            <a:off x="1048447" y="2767975"/>
            <a:ext cx="2067000" cy="548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INPUT</a:t>
            </a:r>
            <a:endParaRPr dirty="0"/>
          </a:p>
        </p:txBody>
      </p:sp>
      <p:sp>
        <p:nvSpPr>
          <p:cNvPr id="240" name="Google Shape;240;p46"/>
          <p:cNvSpPr txBox="1">
            <a:spLocks noGrp="1"/>
          </p:cNvSpPr>
          <p:nvPr>
            <p:ph type="subTitle" idx="6"/>
          </p:nvPr>
        </p:nvSpPr>
        <p:spPr>
          <a:xfrm>
            <a:off x="1048447" y="3452875"/>
            <a:ext cx="2067000" cy="1235100"/>
          </a:xfrm>
          <a:prstGeom prst="rect">
            <a:avLst/>
          </a:prstGeom>
        </p:spPr>
        <p:txBody>
          <a:bodyPr spcFirstLastPara="1" wrap="square" lIns="91425" tIns="91425" rIns="91425" bIns="91425" anchor="t" anchorCtr="0">
            <a:noAutofit/>
          </a:bodyPr>
          <a:lstStyle/>
          <a:p>
            <a:pPr marL="285750" lvl="0" indent="-285750" algn="ctr" rtl="0">
              <a:spcBef>
                <a:spcPts val="0"/>
              </a:spcBef>
              <a:spcAft>
                <a:spcPts val="0"/>
              </a:spcAft>
              <a:buFont typeface="Arial" panose="020B0604020202020204" pitchFamily="34" charset="0"/>
              <a:buChar char="•"/>
            </a:pPr>
            <a:r>
              <a:rPr lang="en" dirty="0"/>
              <a:t>Text to Speech</a:t>
            </a:r>
            <a:endParaRPr dirty="0"/>
          </a:p>
        </p:txBody>
      </p:sp>
      <p:cxnSp>
        <p:nvCxnSpPr>
          <p:cNvPr id="241" name="Google Shape;241;p46"/>
          <p:cNvCxnSpPr/>
          <p:nvPr/>
        </p:nvCxnSpPr>
        <p:spPr>
          <a:xfrm>
            <a:off x="4436097" y="3388898"/>
            <a:ext cx="2718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cxnSp>
        <p:nvCxnSpPr>
          <p:cNvPr id="242" name="Google Shape;242;p46"/>
          <p:cNvCxnSpPr/>
          <p:nvPr/>
        </p:nvCxnSpPr>
        <p:spPr>
          <a:xfrm>
            <a:off x="6926150" y="3388898"/>
            <a:ext cx="2718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cxnSp>
        <p:nvCxnSpPr>
          <p:cNvPr id="243" name="Google Shape;243;p46"/>
          <p:cNvCxnSpPr/>
          <p:nvPr/>
        </p:nvCxnSpPr>
        <p:spPr>
          <a:xfrm>
            <a:off x="1946050" y="3388898"/>
            <a:ext cx="2718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244" name="Google Shape;244;p46"/>
          <p:cNvSpPr/>
          <p:nvPr/>
        </p:nvSpPr>
        <p:spPr>
          <a:xfrm>
            <a:off x="1738710" y="1895169"/>
            <a:ext cx="684600" cy="684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5" name="Google Shape;245;p46"/>
          <p:cNvSpPr/>
          <p:nvPr/>
        </p:nvSpPr>
        <p:spPr>
          <a:xfrm>
            <a:off x="4229697" y="1887150"/>
            <a:ext cx="684600" cy="684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46"/>
          <p:cNvSpPr/>
          <p:nvPr/>
        </p:nvSpPr>
        <p:spPr>
          <a:xfrm>
            <a:off x="6750143" y="1887150"/>
            <a:ext cx="684600" cy="684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248" name="Google Shape;248;p46"/>
          <p:cNvGrpSpPr/>
          <p:nvPr/>
        </p:nvGrpSpPr>
        <p:grpSpPr>
          <a:xfrm>
            <a:off x="4408944" y="2017503"/>
            <a:ext cx="326106" cy="423908"/>
            <a:chOff x="3990517" y="3354173"/>
            <a:chExt cx="279559" cy="363402"/>
          </a:xfrm>
        </p:grpSpPr>
        <p:sp>
          <p:nvSpPr>
            <p:cNvPr id="249" name="Google Shape;249;p46"/>
            <p:cNvSpPr/>
            <p:nvPr/>
          </p:nvSpPr>
          <p:spPr>
            <a:xfrm>
              <a:off x="3990517" y="3354173"/>
              <a:ext cx="279559" cy="363402"/>
            </a:xfrm>
            <a:custGeom>
              <a:avLst/>
              <a:gdLst/>
              <a:ahLst/>
              <a:cxnLst/>
              <a:rect l="l" t="t" r="r" b="b"/>
              <a:pathLst>
                <a:path w="8776" h="11408" extrusionOk="0">
                  <a:moveTo>
                    <a:pt x="6322" y="346"/>
                  </a:moveTo>
                  <a:lnTo>
                    <a:pt x="6322" y="715"/>
                  </a:lnTo>
                  <a:lnTo>
                    <a:pt x="5537" y="715"/>
                  </a:lnTo>
                  <a:lnTo>
                    <a:pt x="5537" y="346"/>
                  </a:lnTo>
                  <a:close/>
                  <a:moveTo>
                    <a:pt x="6692" y="1049"/>
                  </a:moveTo>
                  <a:lnTo>
                    <a:pt x="6692" y="5121"/>
                  </a:lnTo>
                  <a:lnTo>
                    <a:pt x="5179" y="5121"/>
                  </a:lnTo>
                  <a:lnTo>
                    <a:pt x="5179" y="1049"/>
                  </a:lnTo>
                  <a:close/>
                  <a:moveTo>
                    <a:pt x="5763" y="5466"/>
                  </a:moveTo>
                  <a:lnTo>
                    <a:pt x="5763" y="6014"/>
                  </a:lnTo>
                  <a:lnTo>
                    <a:pt x="5465" y="6014"/>
                  </a:lnTo>
                  <a:lnTo>
                    <a:pt x="5465" y="5466"/>
                  </a:lnTo>
                  <a:close/>
                  <a:moveTo>
                    <a:pt x="6394" y="5466"/>
                  </a:moveTo>
                  <a:lnTo>
                    <a:pt x="6394" y="6633"/>
                  </a:lnTo>
                  <a:lnTo>
                    <a:pt x="6096" y="6633"/>
                  </a:lnTo>
                  <a:lnTo>
                    <a:pt x="6096" y="5466"/>
                  </a:lnTo>
                  <a:close/>
                  <a:moveTo>
                    <a:pt x="6953" y="8038"/>
                  </a:moveTo>
                  <a:cubicBezTo>
                    <a:pt x="7168" y="8038"/>
                    <a:pt x="7346" y="8216"/>
                    <a:pt x="7346" y="8443"/>
                  </a:cubicBezTo>
                  <a:cubicBezTo>
                    <a:pt x="7346" y="8669"/>
                    <a:pt x="7168" y="8847"/>
                    <a:pt x="6953" y="8847"/>
                  </a:cubicBezTo>
                  <a:lnTo>
                    <a:pt x="4584" y="8847"/>
                  </a:lnTo>
                  <a:lnTo>
                    <a:pt x="4584" y="8038"/>
                  </a:lnTo>
                  <a:close/>
                  <a:moveTo>
                    <a:pt x="6549" y="9193"/>
                  </a:moveTo>
                  <a:cubicBezTo>
                    <a:pt x="6537" y="9502"/>
                    <a:pt x="6275" y="9740"/>
                    <a:pt x="5965" y="9740"/>
                  </a:cubicBezTo>
                  <a:lnTo>
                    <a:pt x="4584" y="9740"/>
                  </a:lnTo>
                  <a:lnTo>
                    <a:pt x="4584" y="9193"/>
                  </a:lnTo>
                  <a:close/>
                  <a:moveTo>
                    <a:pt x="5882" y="10086"/>
                  </a:moveTo>
                  <a:lnTo>
                    <a:pt x="5882" y="10359"/>
                  </a:lnTo>
                  <a:lnTo>
                    <a:pt x="4584" y="10359"/>
                  </a:lnTo>
                  <a:lnTo>
                    <a:pt x="4584" y="10086"/>
                  </a:lnTo>
                  <a:close/>
                  <a:moveTo>
                    <a:pt x="4953" y="1"/>
                  </a:moveTo>
                  <a:cubicBezTo>
                    <a:pt x="4870" y="1"/>
                    <a:pt x="4787" y="72"/>
                    <a:pt x="4787" y="168"/>
                  </a:cubicBezTo>
                  <a:cubicBezTo>
                    <a:pt x="4787" y="263"/>
                    <a:pt x="4870" y="334"/>
                    <a:pt x="4953" y="334"/>
                  </a:cubicBezTo>
                  <a:lnTo>
                    <a:pt x="5144" y="334"/>
                  </a:lnTo>
                  <a:lnTo>
                    <a:pt x="5144" y="703"/>
                  </a:lnTo>
                  <a:lnTo>
                    <a:pt x="4953" y="703"/>
                  </a:lnTo>
                  <a:cubicBezTo>
                    <a:pt x="4870" y="703"/>
                    <a:pt x="4787" y="775"/>
                    <a:pt x="4787" y="870"/>
                  </a:cubicBezTo>
                  <a:lnTo>
                    <a:pt x="4787" y="1334"/>
                  </a:lnTo>
                  <a:lnTo>
                    <a:pt x="4370" y="1334"/>
                  </a:lnTo>
                  <a:cubicBezTo>
                    <a:pt x="3644" y="1334"/>
                    <a:pt x="2929" y="1513"/>
                    <a:pt x="2310" y="1846"/>
                  </a:cubicBezTo>
                  <a:cubicBezTo>
                    <a:pt x="2215" y="1894"/>
                    <a:pt x="2191" y="2001"/>
                    <a:pt x="2227" y="2073"/>
                  </a:cubicBezTo>
                  <a:cubicBezTo>
                    <a:pt x="2262" y="2132"/>
                    <a:pt x="2322" y="2168"/>
                    <a:pt x="2381" y="2168"/>
                  </a:cubicBezTo>
                  <a:cubicBezTo>
                    <a:pt x="2405" y="2168"/>
                    <a:pt x="2441" y="2168"/>
                    <a:pt x="2453" y="2144"/>
                  </a:cubicBezTo>
                  <a:cubicBezTo>
                    <a:pt x="3036" y="1835"/>
                    <a:pt x="3691" y="1668"/>
                    <a:pt x="4358" y="1668"/>
                  </a:cubicBezTo>
                  <a:lnTo>
                    <a:pt x="4775" y="1668"/>
                  </a:lnTo>
                  <a:lnTo>
                    <a:pt x="4775" y="3382"/>
                  </a:lnTo>
                  <a:lnTo>
                    <a:pt x="4358" y="3382"/>
                  </a:lnTo>
                  <a:cubicBezTo>
                    <a:pt x="3060" y="3382"/>
                    <a:pt x="2024" y="4430"/>
                    <a:pt x="2024" y="5716"/>
                  </a:cubicBezTo>
                  <a:cubicBezTo>
                    <a:pt x="2024" y="6954"/>
                    <a:pt x="2977" y="7966"/>
                    <a:pt x="4191" y="8038"/>
                  </a:cubicBezTo>
                  <a:lnTo>
                    <a:pt x="4191" y="9740"/>
                  </a:lnTo>
                  <a:cubicBezTo>
                    <a:pt x="2048" y="9645"/>
                    <a:pt x="346" y="7883"/>
                    <a:pt x="346" y="5716"/>
                  </a:cubicBezTo>
                  <a:cubicBezTo>
                    <a:pt x="346" y="4454"/>
                    <a:pt x="917" y="3299"/>
                    <a:pt x="1917" y="2525"/>
                  </a:cubicBezTo>
                  <a:cubicBezTo>
                    <a:pt x="1989" y="2466"/>
                    <a:pt x="2012" y="2358"/>
                    <a:pt x="1953" y="2287"/>
                  </a:cubicBezTo>
                  <a:cubicBezTo>
                    <a:pt x="1918" y="2238"/>
                    <a:pt x="1867" y="2214"/>
                    <a:pt x="1817" y="2214"/>
                  </a:cubicBezTo>
                  <a:cubicBezTo>
                    <a:pt x="1780" y="2214"/>
                    <a:pt x="1744" y="2226"/>
                    <a:pt x="1715" y="2251"/>
                  </a:cubicBezTo>
                  <a:cubicBezTo>
                    <a:pt x="1191" y="2656"/>
                    <a:pt x="762" y="3180"/>
                    <a:pt x="465" y="3751"/>
                  </a:cubicBezTo>
                  <a:cubicBezTo>
                    <a:pt x="143" y="4371"/>
                    <a:pt x="0" y="5037"/>
                    <a:pt x="0" y="5716"/>
                  </a:cubicBezTo>
                  <a:cubicBezTo>
                    <a:pt x="0" y="8073"/>
                    <a:pt x="1858" y="9990"/>
                    <a:pt x="4191" y="10086"/>
                  </a:cubicBezTo>
                  <a:lnTo>
                    <a:pt x="4191" y="10359"/>
                  </a:lnTo>
                  <a:lnTo>
                    <a:pt x="2036" y="10359"/>
                  </a:lnTo>
                  <a:cubicBezTo>
                    <a:pt x="1739" y="10359"/>
                    <a:pt x="1512" y="10598"/>
                    <a:pt x="1512" y="10883"/>
                  </a:cubicBezTo>
                  <a:cubicBezTo>
                    <a:pt x="1512" y="11181"/>
                    <a:pt x="1750" y="11407"/>
                    <a:pt x="2036" y="11407"/>
                  </a:cubicBezTo>
                  <a:lnTo>
                    <a:pt x="8263" y="11407"/>
                  </a:lnTo>
                  <a:cubicBezTo>
                    <a:pt x="8561" y="11407"/>
                    <a:pt x="8775" y="11169"/>
                    <a:pt x="8775" y="10883"/>
                  </a:cubicBezTo>
                  <a:cubicBezTo>
                    <a:pt x="8775" y="10598"/>
                    <a:pt x="8537" y="10359"/>
                    <a:pt x="8263" y="10359"/>
                  </a:cubicBezTo>
                  <a:lnTo>
                    <a:pt x="7465" y="10359"/>
                  </a:lnTo>
                  <a:cubicBezTo>
                    <a:pt x="7382" y="10359"/>
                    <a:pt x="7311" y="10443"/>
                    <a:pt x="7311" y="10526"/>
                  </a:cubicBezTo>
                  <a:cubicBezTo>
                    <a:pt x="7311" y="10621"/>
                    <a:pt x="7382" y="10693"/>
                    <a:pt x="7465" y="10693"/>
                  </a:cubicBezTo>
                  <a:lnTo>
                    <a:pt x="8263" y="10693"/>
                  </a:lnTo>
                  <a:cubicBezTo>
                    <a:pt x="8358" y="10693"/>
                    <a:pt x="8454" y="10776"/>
                    <a:pt x="8454" y="10883"/>
                  </a:cubicBezTo>
                  <a:cubicBezTo>
                    <a:pt x="8454" y="10990"/>
                    <a:pt x="8358" y="11074"/>
                    <a:pt x="8263" y="11074"/>
                  </a:cubicBezTo>
                  <a:lnTo>
                    <a:pt x="2084" y="11074"/>
                  </a:lnTo>
                  <a:cubicBezTo>
                    <a:pt x="1977" y="11074"/>
                    <a:pt x="1893" y="10990"/>
                    <a:pt x="1893" y="10883"/>
                  </a:cubicBezTo>
                  <a:cubicBezTo>
                    <a:pt x="1893" y="10776"/>
                    <a:pt x="1977" y="10693"/>
                    <a:pt x="2084" y="10693"/>
                  </a:cubicBezTo>
                  <a:lnTo>
                    <a:pt x="6787" y="10693"/>
                  </a:lnTo>
                  <a:cubicBezTo>
                    <a:pt x="6870" y="10693"/>
                    <a:pt x="6953" y="10621"/>
                    <a:pt x="6953" y="10526"/>
                  </a:cubicBezTo>
                  <a:cubicBezTo>
                    <a:pt x="6953" y="10443"/>
                    <a:pt x="6870" y="10359"/>
                    <a:pt x="6787" y="10359"/>
                  </a:cubicBezTo>
                  <a:lnTo>
                    <a:pt x="6203" y="10359"/>
                  </a:lnTo>
                  <a:lnTo>
                    <a:pt x="6203" y="10050"/>
                  </a:lnTo>
                  <a:cubicBezTo>
                    <a:pt x="6596" y="9943"/>
                    <a:pt x="6870" y="9609"/>
                    <a:pt x="6870" y="9193"/>
                  </a:cubicBezTo>
                  <a:lnTo>
                    <a:pt x="6930" y="9193"/>
                  </a:lnTo>
                  <a:cubicBezTo>
                    <a:pt x="7334" y="9193"/>
                    <a:pt x="7680" y="8859"/>
                    <a:pt x="7680" y="8443"/>
                  </a:cubicBezTo>
                  <a:cubicBezTo>
                    <a:pt x="7680" y="8038"/>
                    <a:pt x="7346" y="7704"/>
                    <a:pt x="6930" y="7704"/>
                  </a:cubicBezTo>
                  <a:lnTo>
                    <a:pt x="4406" y="7704"/>
                  </a:lnTo>
                  <a:cubicBezTo>
                    <a:pt x="3298" y="7704"/>
                    <a:pt x="2405" y="6811"/>
                    <a:pt x="2405" y="5704"/>
                  </a:cubicBezTo>
                  <a:cubicBezTo>
                    <a:pt x="2405" y="4609"/>
                    <a:pt x="3298" y="3716"/>
                    <a:pt x="4406" y="3716"/>
                  </a:cubicBezTo>
                  <a:lnTo>
                    <a:pt x="4822" y="3716"/>
                  </a:lnTo>
                  <a:lnTo>
                    <a:pt x="4822" y="5287"/>
                  </a:lnTo>
                  <a:cubicBezTo>
                    <a:pt x="4822" y="5383"/>
                    <a:pt x="4894" y="5454"/>
                    <a:pt x="4989" y="5454"/>
                  </a:cubicBezTo>
                  <a:lnTo>
                    <a:pt x="5108" y="5454"/>
                  </a:lnTo>
                  <a:lnTo>
                    <a:pt x="5108" y="6180"/>
                  </a:lnTo>
                  <a:cubicBezTo>
                    <a:pt x="5108" y="6276"/>
                    <a:pt x="5179" y="6347"/>
                    <a:pt x="5263" y="6347"/>
                  </a:cubicBezTo>
                  <a:lnTo>
                    <a:pt x="5727" y="6347"/>
                  </a:lnTo>
                  <a:lnTo>
                    <a:pt x="5727" y="6788"/>
                  </a:lnTo>
                  <a:cubicBezTo>
                    <a:pt x="5727" y="6883"/>
                    <a:pt x="5799" y="6954"/>
                    <a:pt x="5894" y="6954"/>
                  </a:cubicBezTo>
                  <a:lnTo>
                    <a:pt x="6537" y="6954"/>
                  </a:lnTo>
                  <a:cubicBezTo>
                    <a:pt x="6620" y="6954"/>
                    <a:pt x="6692" y="6883"/>
                    <a:pt x="6692" y="6788"/>
                  </a:cubicBezTo>
                  <a:lnTo>
                    <a:pt x="6692" y="5454"/>
                  </a:lnTo>
                  <a:lnTo>
                    <a:pt x="6811" y="5454"/>
                  </a:lnTo>
                  <a:cubicBezTo>
                    <a:pt x="6906" y="5454"/>
                    <a:pt x="6977" y="5383"/>
                    <a:pt x="6977" y="5287"/>
                  </a:cubicBezTo>
                  <a:lnTo>
                    <a:pt x="6977" y="870"/>
                  </a:lnTo>
                  <a:cubicBezTo>
                    <a:pt x="6977" y="775"/>
                    <a:pt x="6906" y="703"/>
                    <a:pt x="6811" y="703"/>
                  </a:cubicBezTo>
                  <a:lnTo>
                    <a:pt x="6620" y="703"/>
                  </a:lnTo>
                  <a:lnTo>
                    <a:pt x="6620" y="334"/>
                  </a:lnTo>
                  <a:lnTo>
                    <a:pt x="6811" y="334"/>
                  </a:lnTo>
                  <a:cubicBezTo>
                    <a:pt x="6906" y="334"/>
                    <a:pt x="6977" y="263"/>
                    <a:pt x="6977" y="168"/>
                  </a:cubicBezTo>
                  <a:cubicBezTo>
                    <a:pt x="6977" y="72"/>
                    <a:pt x="6906" y="1"/>
                    <a:pt x="681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46"/>
            <p:cNvSpPr/>
            <p:nvPr/>
          </p:nvSpPr>
          <p:spPr>
            <a:xfrm>
              <a:off x="4102009" y="3418680"/>
              <a:ext cx="36824" cy="37175"/>
            </a:xfrm>
            <a:custGeom>
              <a:avLst/>
              <a:gdLst/>
              <a:ahLst/>
              <a:cxnLst/>
              <a:rect l="l" t="t" r="r" b="b"/>
              <a:pathLst>
                <a:path w="1156" h="1167" extrusionOk="0">
                  <a:moveTo>
                    <a:pt x="572" y="345"/>
                  </a:moveTo>
                  <a:cubicBezTo>
                    <a:pt x="715" y="345"/>
                    <a:pt x="810" y="452"/>
                    <a:pt x="810" y="583"/>
                  </a:cubicBezTo>
                  <a:cubicBezTo>
                    <a:pt x="810" y="714"/>
                    <a:pt x="715" y="822"/>
                    <a:pt x="572" y="822"/>
                  </a:cubicBezTo>
                  <a:cubicBezTo>
                    <a:pt x="441" y="822"/>
                    <a:pt x="334" y="714"/>
                    <a:pt x="334" y="583"/>
                  </a:cubicBezTo>
                  <a:cubicBezTo>
                    <a:pt x="334" y="452"/>
                    <a:pt x="441" y="345"/>
                    <a:pt x="572" y="345"/>
                  </a:cubicBezTo>
                  <a:close/>
                  <a:moveTo>
                    <a:pt x="572" y="0"/>
                  </a:moveTo>
                  <a:cubicBezTo>
                    <a:pt x="263" y="0"/>
                    <a:pt x="1" y="262"/>
                    <a:pt x="1" y="583"/>
                  </a:cubicBezTo>
                  <a:cubicBezTo>
                    <a:pt x="1" y="893"/>
                    <a:pt x="251" y="1167"/>
                    <a:pt x="572" y="1167"/>
                  </a:cubicBezTo>
                  <a:cubicBezTo>
                    <a:pt x="894" y="1167"/>
                    <a:pt x="1156" y="893"/>
                    <a:pt x="1156" y="583"/>
                  </a:cubicBezTo>
                  <a:cubicBezTo>
                    <a:pt x="1156" y="274"/>
                    <a:pt x="906" y="0"/>
                    <a:pt x="57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46"/>
            <p:cNvSpPr/>
            <p:nvPr/>
          </p:nvSpPr>
          <p:spPr>
            <a:xfrm>
              <a:off x="4083820" y="3615129"/>
              <a:ext cx="37175" cy="36824"/>
            </a:xfrm>
            <a:custGeom>
              <a:avLst/>
              <a:gdLst/>
              <a:ahLst/>
              <a:cxnLst/>
              <a:rect l="l" t="t" r="r" b="b"/>
              <a:pathLst>
                <a:path w="1167" h="1156" extrusionOk="0">
                  <a:moveTo>
                    <a:pt x="584" y="346"/>
                  </a:moveTo>
                  <a:cubicBezTo>
                    <a:pt x="715" y="346"/>
                    <a:pt x="822" y="441"/>
                    <a:pt x="822" y="584"/>
                  </a:cubicBezTo>
                  <a:cubicBezTo>
                    <a:pt x="822" y="715"/>
                    <a:pt x="715" y="822"/>
                    <a:pt x="584" y="822"/>
                  </a:cubicBezTo>
                  <a:cubicBezTo>
                    <a:pt x="453" y="822"/>
                    <a:pt x="345" y="715"/>
                    <a:pt x="345" y="584"/>
                  </a:cubicBezTo>
                  <a:cubicBezTo>
                    <a:pt x="345" y="441"/>
                    <a:pt x="453" y="346"/>
                    <a:pt x="584" y="346"/>
                  </a:cubicBezTo>
                  <a:close/>
                  <a:moveTo>
                    <a:pt x="584" y="0"/>
                  </a:moveTo>
                  <a:cubicBezTo>
                    <a:pt x="274" y="0"/>
                    <a:pt x="0" y="251"/>
                    <a:pt x="0" y="584"/>
                  </a:cubicBezTo>
                  <a:cubicBezTo>
                    <a:pt x="0" y="905"/>
                    <a:pt x="250" y="1155"/>
                    <a:pt x="584" y="1155"/>
                  </a:cubicBezTo>
                  <a:cubicBezTo>
                    <a:pt x="905" y="1155"/>
                    <a:pt x="1167" y="893"/>
                    <a:pt x="1167" y="584"/>
                  </a:cubicBezTo>
                  <a:cubicBezTo>
                    <a:pt x="1167" y="262"/>
                    <a:pt x="905" y="0"/>
                    <a:pt x="58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Google Shape;236;p46">
            <a:extLst>
              <a:ext uri="{FF2B5EF4-FFF2-40B4-BE49-F238E27FC236}">
                <a16:creationId xmlns:a16="http://schemas.microsoft.com/office/drawing/2014/main" id="{22E95BCC-0E7A-3FFD-A521-CAD41D044A9F}"/>
              </a:ext>
            </a:extLst>
          </p:cNvPr>
          <p:cNvSpPr txBox="1">
            <a:spLocks/>
          </p:cNvSpPr>
          <p:nvPr/>
        </p:nvSpPr>
        <p:spPr>
          <a:xfrm>
            <a:off x="6298366" y="3461422"/>
            <a:ext cx="2067000" cy="1235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1"/>
              </a:buClr>
              <a:buSzPts val="1400"/>
              <a:buFont typeface="Montserrat"/>
              <a:buNone/>
              <a:defRPr sz="1400" b="0" i="0" u="none" strike="noStrike" cap="none">
                <a:solidFill>
                  <a:schemeClr val="lt1"/>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9pPr>
          </a:lstStyle>
          <a:p>
            <a:pPr marL="285750" indent="-285750" algn="l">
              <a:buFont typeface="Arial" panose="020B0604020202020204" pitchFamily="34" charset="0"/>
              <a:buChar char="•"/>
            </a:pPr>
            <a:r>
              <a:rPr lang="en-US" sz="1050" dirty="0"/>
              <a:t>V</a:t>
            </a:r>
            <a:r>
              <a:rPr lang="en-IN" sz="1050" dirty="0"/>
              <a:t>oice Enabled to read out the generated output</a:t>
            </a:r>
          </a:p>
        </p:txBody>
      </p:sp>
      <p:grpSp>
        <p:nvGrpSpPr>
          <p:cNvPr id="4" name="Google Shape;10787;p79">
            <a:extLst>
              <a:ext uri="{FF2B5EF4-FFF2-40B4-BE49-F238E27FC236}">
                <a16:creationId xmlns:a16="http://schemas.microsoft.com/office/drawing/2014/main" id="{EF895546-3461-9319-C183-15A0A5F13BDC}"/>
              </a:ext>
            </a:extLst>
          </p:cNvPr>
          <p:cNvGrpSpPr/>
          <p:nvPr/>
        </p:nvGrpSpPr>
        <p:grpSpPr>
          <a:xfrm>
            <a:off x="1891004" y="2084833"/>
            <a:ext cx="380012" cy="351274"/>
            <a:chOff x="7384751" y="4147984"/>
            <a:chExt cx="380012" cy="351274"/>
          </a:xfrm>
          <a:solidFill>
            <a:schemeClr val="tx1"/>
          </a:solidFill>
        </p:grpSpPr>
        <p:sp>
          <p:nvSpPr>
            <p:cNvPr id="5" name="Google Shape;10788;p79">
              <a:extLst>
                <a:ext uri="{FF2B5EF4-FFF2-40B4-BE49-F238E27FC236}">
                  <a16:creationId xmlns:a16="http://schemas.microsoft.com/office/drawing/2014/main" id="{E0BEC95C-237A-8F52-3ECE-9725A2C83C61}"/>
                </a:ext>
              </a:extLst>
            </p:cNvPr>
            <p:cNvSpPr/>
            <p:nvPr/>
          </p:nvSpPr>
          <p:spPr>
            <a:xfrm>
              <a:off x="7385513" y="4225879"/>
              <a:ext cx="379250" cy="273379"/>
            </a:xfrm>
            <a:custGeom>
              <a:avLst/>
              <a:gdLst/>
              <a:ahLst/>
              <a:cxnLst/>
              <a:rect l="l" t="t" r="r" b="b"/>
              <a:pathLst>
                <a:path w="11943" h="8609" extrusionOk="0">
                  <a:moveTo>
                    <a:pt x="11740" y="0"/>
                  </a:moveTo>
                  <a:cubicBezTo>
                    <a:pt x="11645" y="0"/>
                    <a:pt x="11562" y="72"/>
                    <a:pt x="11562" y="179"/>
                  </a:cubicBezTo>
                  <a:lnTo>
                    <a:pt x="11562" y="2667"/>
                  </a:lnTo>
                  <a:cubicBezTo>
                    <a:pt x="11562" y="3393"/>
                    <a:pt x="10966" y="3989"/>
                    <a:pt x="10240" y="3989"/>
                  </a:cubicBezTo>
                  <a:lnTo>
                    <a:pt x="9085" y="3989"/>
                  </a:lnTo>
                  <a:cubicBezTo>
                    <a:pt x="8954" y="3989"/>
                    <a:pt x="8823" y="4084"/>
                    <a:pt x="8776" y="4203"/>
                  </a:cubicBezTo>
                  <a:cubicBezTo>
                    <a:pt x="8573" y="4703"/>
                    <a:pt x="8549" y="5167"/>
                    <a:pt x="8752" y="5537"/>
                  </a:cubicBezTo>
                  <a:cubicBezTo>
                    <a:pt x="8823" y="5703"/>
                    <a:pt x="8942" y="5834"/>
                    <a:pt x="9049" y="5941"/>
                  </a:cubicBezTo>
                  <a:cubicBezTo>
                    <a:pt x="8752" y="5929"/>
                    <a:pt x="8514" y="5822"/>
                    <a:pt x="8359" y="5656"/>
                  </a:cubicBezTo>
                  <a:cubicBezTo>
                    <a:pt x="8240" y="5537"/>
                    <a:pt x="7978" y="5167"/>
                    <a:pt x="8073" y="4358"/>
                  </a:cubicBezTo>
                  <a:cubicBezTo>
                    <a:pt x="8109" y="4155"/>
                    <a:pt x="7942" y="3977"/>
                    <a:pt x="7740" y="3977"/>
                  </a:cubicBezTo>
                  <a:lnTo>
                    <a:pt x="5954" y="3977"/>
                  </a:lnTo>
                  <a:cubicBezTo>
                    <a:pt x="5859" y="3977"/>
                    <a:pt x="5775" y="4048"/>
                    <a:pt x="5775" y="4155"/>
                  </a:cubicBezTo>
                  <a:cubicBezTo>
                    <a:pt x="5775" y="4263"/>
                    <a:pt x="5847" y="4334"/>
                    <a:pt x="5954" y="4334"/>
                  </a:cubicBezTo>
                  <a:lnTo>
                    <a:pt x="6847" y="4334"/>
                  </a:lnTo>
                  <a:lnTo>
                    <a:pt x="6847" y="5691"/>
                  </a:lnTo>
                  <a:cubicBezTo>
                    <a:pt x="6847" y="6430"/>
                    <a:pt x="6228" y="7037"/>
                    <a:pt x="5490" y="7037"/>
                  </a:cubicBezTo>
                  <a:lnTo>
                    <a:pt x="4704" y="7037"/>
                  </a:lnTo>
                  <a:cubicBezTo>
                    <a:pt x="4561" y="7037"/>
                    <a:pt x="4466" y="7144"/>
                    <a:pt x="4466" y="7275"/>
                  </a:cubicBezTo>
                  <a:cubicBezTo>
                    <a:pt x="4442" y="7834"/>
                    <a:pt x="4239" y="8215"/>
                    <a:pt x="3668" y="8251"/>
                  </a:cubicBezTo>
                  <a:cubicBezTo>
                    <a:pt x="3930" y="7977"/>
                    <a:pt x="3954" y="7573"/>
                    <a:pt x="3882" y="7239"/>
                  </a:cubicBezTo>
                  <a:cubicBezTo>
                    <a:pt x="3846" y="7120"/>
                    <a:pt x="3763" y="7037"/>
                    <a:pt x="3644" y="7037"/>
                  </a:cubicBezTo>
                  <a:lnTo>
                    <a:pt x="1703" y="7037"/>
                  </a:lnTo>
                  <a:cubicBezTo>
                    <a:pt x="965" y="7037"/>
                    <a:pt x="358" y="6430"/>
                    <a:pt x="358" y="5691"/>
                  </a:cubicBezTo>
                  <a:lnTo>
                    <a:pt x="358" y="5310"/>
                  </a:lnTo>
                  <a:cubicBezTo>
                    <a:pt x="358" y="5227"/>
                    <a:pt x="275" y="5132"/>
                    <a:pt x="179" y="5132"/>
                  </a:cubicBezTo>
                  <a:cubicBezTo>
                    <a:pt x="84" y="5132"/>
                    <a:pt x="1" y="5215"/>
                    <a:pt x="1" y="5310"/>
                  </a:cubicBezTo>
                  <a:lnTo>
                    <a:pt x="1" y="5691"/>
                  </a:lnTo>
                  <a:cubicBezTo>
                    <a:pt x="1" y="6620"/>
                    <a:pt x="751" y="7394"/>
                    <a:pt x="1703" y="7394"/>
                  </a:cubicBezTo>
                  <a:lnTo>
                    <a:pt x="3573" y="7394"/>
                  </a:lnTo>
                  <a:cubicBezTo>
                    <a:pt x="3596" y="7620"/>
                    <a:pt x="3596" y="8025"/>
                    <a:pt x="3215" y="8144"/>
                  </a:cubicBezTo>
                  <a:cubicBezTo>
                    <a:pt x="2989" y="8215"/>
                    <a:pt x="3001" y="8525"/>
                    <a:pt x="3239" y="8573"/>
                  </a:cubicBezTo>
                  <a:cubicBezTo>
                    <a:pt x="3370" y="8608"/>
                    <a:pt x="3489" y="8608"/>
                    <a:pt x="3596" y="8608"/>
                  </a:cubicBezTo>
                  <a:cubicBezTo>
                    <a:pt x="4299" y="8608"/>
                    <a:pt x="4763" y="8204"/>
                    <a:pt x="4823" y="7394"/>
                  </a:cubicBezTo>
                  <a:lnTo>
                    <a:pt x="5513" y="7394"/>
                  </a:lnTo>
                  <a:cubicBezTo>
                    <a:pt x="6454" y="7394"/>
                    <a:pt x="7228" y="6644"/>
                    <a:pt x="7228" y="5691"/>
                  </a:cubicBezTo>
                  <a:lnTo>
                    <a:pt x="7228" y="4334"/>
                  </a:lnTo>
                  <a:lnTo>
                    <a:pt x="7764" y="4334"/>
                  </a:lnTo>
                  <a:cubicBezTo>
                    <a:pt x="7716" y="4715"/>
                    <a:pt x="7704" y="5429"/>
                    <a:pt x="8157" y="5894"/>
                  </a:cubicBezTo>
                  <a:cubicBezTo>
                    <a:pt x="8407" y="6168"/>
                    <a:pt x="8764" y="6299"/>
                    <a:pt x="9240" y="6299"/>
                  </a:cubicBezTo>
                  <a:cubicBezTo>
                    <a:pt x="9311" y="6299"/>
                    <a:pt x="9383" y="6299"/>
                    <a:pt x="9478" y="6287"/>
                  </a:cubicBezTo>
                  <a:cubicBezTo>
                    <a:pt x="9704" y="6263"/>
                    <a:pt x="9776" y="5965"/>
                    <a:pt x="9561" y="5846"/>
                  </a:cubicBezTo>
                  <a:cubicBezTo>
                    <a:pt x="8847" y="5429"/>
                    <a:pt x="9002" y="4715"/>
                    <a:pt x="9145" y="4334"/>
                  </a:cubicBezTo>
                  <a:lnTo>
                    <a:pt x="10276" y="4334"/>
                  </a:lnTo>
                  <a:cubicBezTo>
                    <a:pt x="11205" y="4334"/>
                    <a:pt x="11943" y="3584"/>
                    <a:pt x="11943" y="2667"/>
                  </a:cubicBezTo>
                  <a:lnTo>
                    <a:pt x="11943" y="179"/>
                  </a:lnTo>
                  <a:cubicBezTo>
                    <a:pt x="11919" y="95"/>
                    <a:pt x="11847" y="0"/>
                    <a:pt x="1174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6" name="Google Shape;10789;p79">
              <a:extLst>
                <a:ext uri="{FF2B5EF4-FFF2-40B4-BE49-F238E27FC236}">
                  <a16:creationId xmlns:a16="http://schemas.microsoft.com/office/drawing/2014/main" id="{EBF4C56A-4F41-F327-8349-409038E606BE}"/>
                </a:ext>
              </a:extLst>
            </p:cNvPr>
            <p:cNvSpPr/>
            <p:nvPr/>
          </p:nvSpPr>
          <p:spPr>
            <a:xfrm>
              <a:off x="7384751" y="4147984"/>
              <a:ext cx="380012" cy="228382"/>
            </a:xfrm>
            <a:custGeom>
              <a:avLst/>
              <a:gdLst/>
              <a:ahLst/>
              <a:cxnLst/>
              <a:rect l="l" t="t" r="r" b="b"/>
              <a:pathLst>
                <a:path w="11967" h="7192" extrusionOk="0">
                  <a:moveTo>
                    <a:pt x="3144" y="0"/>
                  </a:moveTo>
                  <a:cubicBezTo>
                    <a:pt x="2227" y="0"/>
                    <a:pt x="1477" y="739"/>
                    <a:pt x="1477" y="1667"/>
                  </a:cubicBezTo>
                  <a:lnTo>
                    <a:pt x="1477" y="4132"/>
                  </a:lnTo>
                  <a:cubicBezTo>
                    <a:pt x="1108" y="4191"/>
                    <a:pt x="751" y="4358"/>
                    <a:pt x="477" y="4644"/>
                  </a:cubicBezTo>
                  <a:cubicBezTo>
                    <a:pt x="168" y="4965"/>
                    <a:pt x="1" y="5382"/>
                    <a:pt x="1" y="5823"/>
                  </a:cubicBezTo>
                  <a:lnTo>
                    <a:pt x="1" y="7013"/>
                  </a:lnTo>
                  <a:cubicBezTo>
                    <a:pt x="1" y="7097"/>
                    <a:pt x="84" y="7192"/>
                    <a:pt x="180" y="7192"/>
                  </a:cubicBezTo>
                  <a:cubicBezTo>
                    <a:pt x="275" y="7192"/>
                    <a:pt x="358" y="7108"/>
                    <a:pt x="358" y="7013"/>
                  </a:cubicBezTo>
                  <a:lnTo>
                    <a:pt x="358" y="5823"/>
                  </a:lnTo>
                  <a:cubicBezTo>
                    <a:pt x="358" y="5465"/>
                    <a:pt x="501" y="5132"/>
                    <a:pt x="751" y="4882"/>
                  </a:cubicBezTo>
                  <a:cubicBezTo>
                    <a:pt x="953" y="4668"/>
                    <a:pt x="1203" y="4537"/>
                    <a:pt x="1489" y="4477"/>
                  </a:cubicBezTo>
                  <a:lnTo>
                    <a:pt x="1489" y="5084"/>
                  </a:lnTo>
                  <a:cubicBezTo>
                    <a:pt x="1489" y="6013"/>
                    <a:pt x="2239" y="6751"/>
                    <a:pt x="3156" y="6751"/>
                  </a:cubicBezTo>
                  <a:lnTo>
                    <a:pt x="5240" y="6751"/>
                  </a:lnTo>
                  <a:cubicBezTo>
                    <a:pt x="5335" y="6751"/>
                    <a:pt x="5418" y="6680"/>
                    <a:pt x="5418" y="6573"/>
                  </a:cubicBezTo>
                  <a:cubicBezTo>
                    <a:pt x="5418" y="6489"/>
                    <a:pt x="5347" y="6394"/>
                    <a:pt x="5240" y="6394"/>
                  </a:cubicBezTo>
                  <a:lnTo>
                    <a:pt x="3156" y="6394"/>
                  </a:lnTo>
                  <a:cubicBezTo>
                    <a:pt x="2430" y="6394"/>
                    <a:pt x="1834" y="5799"/>
                    <a:pt x="1834" y="5073"/>
                  </a:cubicBezTo>
                  <a:lnTo>
                    <a:pt x="1834" y="1620"/>
                  </a:lnTo>
                  <a:cubicBezTo>
                    <a:pt x="1834" y="893"/>
                    <a:pt x="2430" y="298"/>
                    <a:pt x="3156" y="298"/>
                  </a:cubicBezTo>
                  <a:lnTo>
                    <a:pt x="10288" y="298"/>
                  </a:lnTo>
                  <a:cubicBezTo>
                    <a:pt x="11014" y="298"/>
                    <a:pt x="11610" y="893"/>
                    <a:pt x="11610" y="1620"/>
                  </a:cubicBezTo>
                  <a:lnTo>
                    <a:pt x="11610" y="1846"/>
                  </a:lnTo>
                  <a:cubicBezTo>
                    <a:pt x="11610" y="1929"/>
                    <a:pt x="11693" y="2025"/>
                    <a:pt x="11788" y="2025"/>
                  </a:cubicBezTo>
                  <a:cubicBezTo>
                    <a:pt x="11883" y="2025"/>
                    <a:pt x="11967" y="1953"/>
                    <a:pt x="11967" y="1846"/>
                  </a:cubicBezTo>
                  <a:lnTo>
                    <a:pt x="11967" y="1620"/>
                  </a:lnTo>
                  <a:cubicBezTo>
                    <a:pt x="11943" y="762"/>
                    <a:pt x="11193" y="0"/>
                    <a:pt x="1027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tx1"/>
                </a:solidFill>
              </a:endParaRPr>
            </a:p>
          </p:txBody>
        </p:sp>
        <p:sp>
          <p:nvSpPr>
            <p:cNvPr id="7" name="Google Shape;10790;p79">
              <a:extLst>
                <a:ext uri="{FF2B5EF4-FFF2-40B4-BE49-F238E27FC236}">
                  <a16:creationId xmlns:a16="http://schemas.microsoft.com/office/drawing/2014/main" id="{761000D7-68A9-52C0-DD68-47C7F3FF1222}"/>
                </a:ext>
              </a:extLst>
            </p:cNvPr>
            <p:cNvSpPr/>
            <p:nvPr/>
          </p:nvSpPr>
          <p:spPr>
            <a:xfrm>
              <a:off x="7507642" y="4228134"/>
              <a:ext cx="37852" cy="37852"/>
            </a:xfrm>
            <a:custGeom>
              <a:avLst/>
              <a:gdLst/>
              <a:ahLst/>
              <a:cxnLst/>
              <a:rect l="l" t="t" r="r" b="b"/>
              <a:pathLst>
                <a:path w="1192" h="1192" extrusionOk="0">
                  <a:moveTo>
                    <a:pt x="596" y="358"/>
                  </a:moveTo>
                  <a:cubicBezTo>
                    <a:pt x="739" y="358"/>
                    <a:pt x="834" y="465"/>
                    <a:pt x="834" y="596"/>
                  </a:cubicBezTo>
                  <a:cubicBezTo>
                    <a:pt x="834" y="739"/>
                    <a:pt x="739" y="834"/>
                    <a:pt x="596" y="834"/>
                  </a:cubicBezTo>
                  <a:cubicBezTo>
                    <a:pt x="465" y="834"/>
                    <a:pt x="358" y="739"/>
                    <a:pt x="358" y="596"/>
                  </a:cubicBezTo>
                  <a:cubicBezTo>
                    <a:pt x="358" y="465"/>
                    <a:pt x="465" y="358"/>
                    <a:pt x="596" y="358"/>
                  </a:cubicBezTo>
                  <a:close/>
                  <a:moveTo>
                    <a:pt x="596" y="1"/>
                  </a:moveTo>
                  <a:cubicBezTo>
                    <a:pt x="274" y="1"/>
                    <a:pt x="0" y="274"/>
                    <a:pt x="0" y="596"/>
                  </a:cubicBezTo>
                  <a:cubicBezTo>
                    <a:pt x="0" y="929"/>
                    <a:pt x="274" y="1191"/>
                    <a:pt x="596" y="1191"/>
                  </a:cubicBezTo>
                  <a:cubicBezTo>
                    <a:pt x="929" y="1191"/>
                    <a:pt x="1191" y="929"/>
                    <a:pt x="1191" y="596"/>
                  </a:cubicBezTo>
                  <a:cubicBezTo>
                    <a:pt x="1191" y="274"/>
                    <a:pt x="929" y="1"/>
                    <a:pt x="59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8" name="Google Shape;10791;p79">
              <a:extLst>
                <a:ext uri="{FF2B5EF4-FFF2-40B4-BE49-F238E27FC236}">
                  <a16:creationId xmlns:a16="http://schemas.microsoft.com/office/drawing/2014/main" id="{08621754-5DFD-4C20-A8ED-3021330D8199}"/>
                </a:ext>
              </a:extLst>
            </p:cNvPr>
            <p:cNvSpPr/>
            <p:nvPr/>
          </p:nvSpPr>
          <p:spPr>
            <a:xfrm>
              <a:off x="7573820" y="4228134"/>
              <a:ext cx="37820" cy="37852"/>
            </a:xfrm>
            <a:custGeom>
              <a:avLst/>
              <a:gdLst/>
              <a:ahLst/>
              <a:cxnLst/>
              <a:rect l="l" t="t" r="r" b="b"/>
              <a:pathLst>
                <a:path w="1191" h="1192" extrusionOk="0">
                  <a:moveTo>
                    <a:pt x="595" y="358"/>
                  </a:moveTo>
                  <a:cubicBezTo>
                    <a:pt x="738" y="358"/>
                    <a:pt x="833" y="465"/>
                    <a:pt x="833" y="596"/>
                  </a:cubicBezTo>
                  <a:cubicBezTo>
                    <a:pt x="833" y="739"/>
                    <a:pt x="738" y="834"/>
                    <a:pt x="595" y="834"/>
                  </a:cubicBezTo>
                  <a:cubicBezTo>
                    <a:pt x="464" y="834"/>
                    <a:pt x="357" y="739"/>
                    <a:pt x="357" y="596"/>
                  </a:cubicBezTo>
                  <a:cubicBezTo>
                    <a:pt x="357" y="465"/>
                    <a:pt x="464" y="358"/>
                    <a:pt x="595" y="358"/>
                  </a:cubicBezTo>
                  <a:close/>
                  <a:moveTo>
                    <a:pt x="595" y="1"/>
                  </a:moveTo>
                  <a:cubicBezTo>
                    <a:pt x="274" y="1"/>
                    <a:pt x="0" y="274"/>
                    <a:pt x="0" y="596"/>
                  </a:cubicBezTo>
                  <a:cubicBezTo>
                    <a:pt x="0" y="929"/>
                    <a:pt x="274" y="1191"/>
                    <a:pt x="595" y="1191"/>
                  </a:cubicBezTo>
                  <a:cubicBezTo>
                    <a:pt x="929" y="1191"/>
                    <a:pt x="1191" y="929"/>
                    <a:pt x="1191" y="596"/>
                  </a:cubicBezTo>
                  <a:cubicBezTo>
                    <a:pt x="1191" y="274"/>
                    <a:pt x="929" y="1"/>
                    <a:pt x="59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9" name="Google Shape;10792;p79">
              <a:extLst>
                <a:ext uri="{FF2B5EF4-FFF2-40B4-BE49-F238E27FC236}">
                  <a16:creationId xmlns:a16="http://schemas.microsoft.com/office/drawing/2014/main" id="{E2BA5203-1D49-B972-52F2-FE74EC6E7771}"/>
                </a:ext>
              </a:extLst>
            </p:cNvPr>
            <p:cNvSpPr/>
            <p:nvPr/>
          </p:nvSpPr>
          <p:spPr>
            <a:xfrm>
              <a:off x="7640728" y="4228134"/>
              <a:ext cx="37852" cy="37852"/>
            </a:xfrm>
            <a:custGeom>
              <a:avLst/>
              <a:gdLst/>
              <a:ahLst/>
              <a:cxnLst/>
              <a:rect l="l" t="t" r="r" b="b"/>
              <a:pathLst>
                <a:path w="1192" h="1192" extrusionOk="0">
                  <a:moveTo>
                    <a:pt x="596" y="358"/>
                  </a:moveTo>
                  <a:cubicBezTo>
                    <a:pt x="727" y="358"/>
                    <a:pt x="834" y="465"/>
                    <a:pt x="834" y="596"/>
                  </a:cubicBezTo>
                  <a:cubicBezTo>
                    <a:pt x="834" y="739"/>
                    <a:pt x="727" y="834"/>
                    <a:pt x="596" y="834"/>
                  </a:cubicBezTo>
                  <a:cubicBezTo>
                    <a:pt x="453" y="834"/>
                    <a:pt x="358" y="739"/>
                    <a:pt x="358" y="596"/>
                  </a:cubicBezTo>
                  <a:cubicBezTo>
                    <a:pt x="334" y="465"/>
                    <a:pt x="453" y="358"/>
                    <a:pt x="596" y="358"/>
                  </a:cubicBezTo>
                  <a:close/>
                  <a:moveTo>
                    <a:pt x="596" y="1"/>
                  </a:moveTo>
                  <a:cubicBezTo>
                    <a:pt x="262" y="1"/>
                    <a:pt x="0" y="274"/>
                    <a:pt x="0" y="596"/>
                  </a:cubicBezTo>
                  <a:cubicBezTo>
                    <a:pt x="0" y="929"/>
                    <a:pt x="262" y="1191"/>
                    <a:pt x="596" y="1191"/>
                  </a:cubicBezTo>
                  <a:cubicBezTo>
                    <a:pt x="917" y="1191"/>
                    <a:pt x="1191" y="929"/>
                    <a:pt x="1191" y="596"/>
                  </a:cubicBezTo>
                  <a:cubicBezTo>
                    <a:pt x="1191" y="274"/>
                    <a:pt x="917" y="1"/>
                    <a:pt x="59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grpSp>
        <p:nvGrpSpPr>
          <p:cNvPr id="10" name="Google Shape;10438;p79">
            <a:extLst>
              <a:ext uri="{FF2B5EF4-FFF2-40B4-BE49-F238E27FC236}">
                <a16:creationId xmlns:a16="http://schemas.microsoft.com/office/drawing/2014/main" id="{50030E72-7677-0399-C851-17DE7C90C430}"/>
              </a:ext>
            </a:extLst>
          </p:cNvPr>
          <p:cNvGrpSpPr/>
          <p:nvPr/>
        </p:nvGrpSpPr>
        <p:grpSpPr>
          <a:xfrm>
            <a:off x="6926150" y="2079313"/>
            <a:ext cx="362991" cy="290018"/>
            <a:chOff x="3049653" y="2321468"/>
            <a:chExt cx="362991" cy="290018"/>
          </a:xfrm>
          <a:solidFill>
            <a:schemeClr val="tx1"/>
          </a:solidFill>
        </p:grpSpPr>
        <p:sp>
          <p:nvSpPr>
            <p:cNvPr id="11" name="Google Shape;10439;p79">
              <a:extLst>
                <a:ext uri="{FF2B5EF4-FFF2-40B4-BE49-F238E27FC236}">
                  <a16:creationId xmlns:a16="http://schemas.microsoft.com/office/drawing/2014/main" id="{B9E1C65B-112A-4847-2F5D-17CDEDB9D6BF}"/>
                </a:ext>
              </a:extLst>
            </p:cNvPr>
            <p:cNvSpPr/>
            <p:nvPr/>
          </p:nvSpPr>
          <p:spPr>
            <a:xfrm>
              <a:off x="3280290" y="2429690"/>
              <a:ext cx="29913" cy="73957"/>
            </a:xfrm>
            <a:custGeom>
              <a:avLst/>
              <a:gdLst/>
              <a:ahLst/>
              <a:cxnLst/>
              <a:rect l="l" t="t" r="r" b="b"/>
              <a:pathLst>
                <a:path w="942" h="2329" extrusionOk="0">
                  <a:moveTo>
                    <a:pt x="200" y="1"/>
                  </a:moveTo>
                  <a:cubicBezTo>
                    <a:pt x="158" y="1"/>
                    <a:pt x="114" y="16"/>
                    <a:pt x="72" y="45"/>
                  </a:cubicBezTo>
                  <a:cubicBezTo>
                    <a:pt x="13" y="93"/>
                    <a:pt x="13" y="200"/>
                    <a:pt x="72" y="283"/>
                  </a:cubicBezTo>
                  <a:cubicBezTo>
                    <a:pt x="572" y="772"/>
                    <a:pt x="572" y="1569"/>
                    <a:pt x="72" y="2046"/>
                  </a:cubicBezTo>
                  <a:cubicBezTo>
                    <a:pt x="1" y="2129"/>
                    <a:pt x="1" y="2224"/>
                    <a:pt x="72" y="2284"/>
                  </a:cubicBezTo>
                  <a:cubicBezTo>
                    <a:pt x="102" y="2313"/>
                    <a:pt x="144" y="2328"/>
                    <a:pt x="187" y="2328"/>
                  </a:cubicBezTo>
                  <a:cubicBezTo>
                    <a:pt x="230" y="2328"/>
                    <a:pt x="275" y="2313"/>
                    <a:pt x="310" y="2284"/>
                  </a:cubicBezTo>
                  <a:cubicBezTo>
                    <a:pt x="941" y="1665"/>
                    <a:pt x="941" y="664"/>
                    <a:pt x="310" y="45"/>
                  </a:cubicBezTo>
                  <a:cubicBezTo>
                    <a:pt x="280" y="16"/>
                    <a:pt x="242" y="1"/>
                    <a:pt x="20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0440;p79">
              <a:extLst>
                <a:ext uri="{FF2B5EF4-FFF2-40B4-BE49-F238E27FC236}">
                  <a16:creationId xmlns:a16="http://schemas.microsoft.com/office/drawing/2014/main" id="{6D6CB7E8-3361-C47F-1A8E-ED7DDA6344FE}"/>
                </a:ext>
              </a:extLst>
            </p:cNvPr>
            <p:cNvSpPr/>
            <p:nvPr/>
          </p:nvSpPr>
          <p:spPr>
            <a:xfrm>
              <a:off x="3317729" y="2392250"/>
              <a:ext cx="49570" cy="148836"/>
            </a:xfrm>
            <a:custGeom>
              <a:avLst/>
              <a:gdLst/>
              <a:ahLst/>
              <a:cxnLst/>
              <a:rect l="l" t="t" r="r" b="b"/>
              <a:pathLst>
                <a:path w="1561" h="4687" extrusionOk="0">
                  <a:moveTo>
                    <a:pt x="183" y="1"/>
                  </a:moveTo>
                  <a:cubicBezTo>
                    <a:pt x="140" y="1"/>
                    <a:pt x="96" y="16"/>
                    <a:pt x="60" y="46"/>
                  </a:cubicBezTo>
                  <a:cubicBezTo>
                    <a:pt x="0" y="105"/>
                    <a:pt x="0" y="212"/>
                    <a:pt x="60" y="284"/>
                  </a:cubicBezTo>
                  <a:cubicBezTo>
                    <a:pt x="1191" y="1415"/>
                    <a:pt x="1191" y="3272"/>
                    <a:pt x="60" y="4403"/>
                  </a:cubicBezTo>
                  <a:cubicBezTo>
                    <a:pt x="0" y="4475"/>
                    <a:pt x="0" y="4582"/>
                    <a:pt x="60" y="4641"/>
                  </a:cubicBezTo>
                  <a:cubicBezTo>
                    <a:pt x="90" y="4671"/>
                    <a:pt x="131" y="4686"/>
                    <a:pt x="175" y="4686"/>
                  </a:cubicBezTo>
                  <a:cubicBezTo>
                    <a:pt x="218" y="4686"/>
                    <a:pt x="262" y="4671"/>
                    <a:pt x="298" y="4641"/>
                  </a:cubicBezTo>
                  <a:cubicBezTo>
                    <a:pt x="1560" y="3379"/>
                    <a:pt x="1560" y="1308"/>
                    <a:pt x="298" y="46"/>
                  </a:cubicBezTo>
                  <a:cubicBezTo>
                    <a:pt x="268" y="16"/>
                    <a:pt x="227" y="1"/>
                    <a:pt x="18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0441;p79">
              <a:extLst>
                <a:ext uri="{FF2B5EF4-FFF2-40B4-BE49-F238E27FC236}">
                  <a16:creationId xmlns:a16="http://schemas.microsoft.com/office/drawing/2014/main" id="{59BBB28F-3B86-93E4-823D-B357212703C7}"/>
                </a:ext>
              </a:extLst>
            </p:cNvPr>
            <p:cNvSpPr/>
            <p:nvPr/>
          </p:nvSpPr>
          <p:spPr>
            <a:xfrm>
              <a:off x="3354406" y="2355954"/>
              <a:ext cx="58239" cy="222317"/>
            </a:xfrm>
            <a:custGeom>
              <a:avLst/>
              <a:gdLst/>
              <a:ahLst/>
              <a:cxnLst/>
              <a:rect l="l" t="t" r="r" b="b"/>
              <a:pathLst>
                <a:path w="1834" h="7001" extrusionOk="0">
                  <a:moveTo>
                    <a:pt x="174" y="1"/>
                  </a:moveTo>
                  <a:cubicBezTo>
                    <a:pt x="131" y="1"/>
                    <a:pt x="90" y="16"/>
                    <a:pt x="60" y="46"/>
                  </a:cubicBezTo>
                  <a:cubicBezTo>
                    <a:pt x="0" y="105"/>
                    <a:pt x="0" y="200"/>
                    <a:pt x="60" y="284"/>
                  </a:cubicBezTo>
                  <a:cubicBezTo>
                    <a:pt x="1834" y="2046"/>
                    <a:pt x="1834" y="4939"/>
                    <a:pt x="60" y="6713"/>
                  </a:cubicBezTo>
                  <a:cubicBezTo>
                    <a:pt x="0" y="6773"/>
                    <a:pt x="0" y="6868"/>
                    <a:pt x="60" y="6951"/>
                  </a:cubicBezTo>
                  <a:cubicBezTo>
                    <a:pt x="88" y="6985"/>
                    <a:pt x="128" y="7000"/>
                    <a:pt x="169" y="7000"/>
                  </a:cubicBezTo>
                  <a:cubicBezTo>
                    <a:pt x="214" y="7000"/>
                    <a:pt x="261" y="6982"/>
                    <a:pt x="298" y="6951"/>
                  </a:cubicBezTo>
                  <a:cubicBezTo>
                    <a:pt x="1227" y="6023"/>
                    <a:pt x="1727" y="4808"/>
                    <a:pt x="1727" y="3498"/>
                  </a:cubicBezTo>
                  <a:cubicBezTo>
                    <a:pt x="1727" y="2189"/>
                    <a:pt x="1227" y="962"/>
                    <a:pt x="298" y="46"/>
                  </a:cubicBezTo>
                  <a:cubicBezTo>
                    <a:pt x="262" y="16"/>
                    <a:pt x="218" y="1"/>
                    <a:pt x="17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0442;p79">
              <a:extLst>
                <a:ext uri="{FF2B5EF4-FFF2-40B4-BE49-F238E27FC236}">
                  <a16:creationId xmlns:a16="http://schemas.microsoft.com/office/drawing/2014/main" id="{2470B7F1-D17D-BAB2-D468-80E1896A3317}"/>
                </a:ext>
              </a:extLst>
            </p:cNvPr>
            <p:cNvSpPr/>
            <p:nvPr/>
          </p:nvSpPr>
          <p:spPr>
            <a:xfrm>
              <a:off x="3049653" y="2321468"/>
              <a:ext cx="210250" cy="290018"/>
            </a:xfrm>
            <a:custGeom>
              <a:avLst/>
              <a:gdLst/>
              <a:ahLst/>
              <a:cxnLst/>
              <a:rect l="l" t="t" r="r" b="b"/>
              <a:pathLst>
                <a:path w="6621" h="9133" extrusionOk="0">
                  <a:moveTo>
                    <a:pt x="5216" y="1072"/>
                  </a:moveTo>
                  <a:lnTo>
                    <a:pt x="5216" y="8097"/>
                  </a:lnTo>
                  <a:cubicBezTo>
                    <a:pt x="4156" y="7751"/>
                    <a:pt x="3287" y="7037"/>
                    <a:pt x="2739" y="6061"/>
                  </a:cubicBezTo>
                  <a:lnTo>
                    <a:pt x="2739" y="3084"/>
                  </a:lnTo>
                  <a:cubicBezTo>
                    <a:pt x="3275" y="2120"/>
                    <a:pt x="4156" y="1405"/>
                    <a:pt x="5216" y="1072"/>
                  </a:cubicBezTo>
                  <a:close/>
                  <a:moveTo>
                    <a:pt x="5716" y="0"/>
                  </a:moveTo>
                  <a:cubicBezTo>
                    <a:pt x="5430" y="0"/>
                    <a:pt x="5216" y="215"/>
                    <a:pt x="5216" y="501"/>
                  </a:cubicBezTo>
                  <a:lnTo>
                    <a:pt x="5216" y="691"/>
                  </a:lnTo>
                  <a:cubicBezTo>
                    <a:pt x="4049" y="1048"/>
                    <a:pt x="3096" y="1810"/>
                    <a:pt x="2489" y="2858"/>
                  </a:cubicBezTo>
                  <a:lnTo>
                    <a:pt x="1227" y="2858"/>
                  </a:lnTo>
                  <a:cubicBezTo>
                    <a:pt x="549" y="2858"/>
                    <a:pt x="13" y="3394"/>
                    <a:pt x="13" y="4061"/>
                  </a:cubicBezTo>
                  <a:lnTo>
                    <a:pt x="13" y="5037"/>
                  </a:lnTo>
                  <a:cubicBezTo>
                    <a:pt x="1" y="5692"/>
                    <a:pt x="489" y="6227"/>
                    <a:pt x="1120" y="6275"/>
                  </a:cubicBezTo>
                  <a:cubicBezTo>
                    <a:pt x="1203" y="6275"/>
                    <a:pt x="1287" y="6216"/>
                    <a:pt x="1299" y="6132"/>
                  </a:cubicBezTo>
                  <a:cubicBezTo>
                    <a:pt x="1299" y="6037"/>
                    <a:pt x="1239" y="5966"/>
                    <a:pt x="1144" y="5954"/>
                  </a:cubicBezTo>
                  <a:cubicBezTo>
                    <a:pt x="703" y="5918"/>
                    <a:pt x="346" y="5537"/>
                    <a:pt x="346" y="5073"/>
                  </a:cubicBezTo>
                  <a:lnTo>
                    <a:pt x="346" y="4084"/>
                  </a:lnTo>
                  <a:cubicBezTo>
                    <a:pt x="346" y="3608"/>
                    <a:pt x="727" y="3215"/>
                    <a:pt x="1227" y="3215"/>
                  </a:cubicBezTo>
                  <a:lnTo>
                    <a:pt x="2418" y="3215"/>
                  </a:lnTo>
                  <a:lnTo>
                    <a:pt x="2418" y="5954"/>
                  </a:lnTo>
                  <a:lnTo>
                    <a:pt x="1918" y="5954"/>
                  </a:lnTo>
                  <a:cubicBezTo>
                    <a:pt x="1834" y="5954"/>
                    <a:pt x="1763" y="6025"/>
                    <a:pt x="1763" y="6108"/>
                  </a:cubicBezTo>
                  <a:cubicBezTo>
                    <a:pt x="1763" y="6204"/>
                    <a:pt x="1834" y="6275"/>
                    <a:pt x="1918" y="6275"/>
                  </a:cubicBezTo>
                  <a:lnTo>
                    <a:pt x="2489" y="6275"/>
                  </a:lnTo>
                  <a:cubicBezTo>
                    <a:pt x="3096" y="7323"/>
                    <a:pt x="4049" y="8097"/>
                    <a:pt x="5216" y="8430"/>
                  </a:cubicBezTo>
                  <a:lnTo>
                    <a:pt x="5216" y="8633"/>
                  </a:lnTo>
                  <a:cubicBezTo>
                    <a:pt x="5216" y="8906"/>
                    <a:pt x="5430" y="9133"/>
                    <a:pt x="5716" y="9133"/>
                  </a:cubicBezTo>
                  <a:lnTo>
                    <a:pt x="6121" y="9133"/>
                  </a:lnTo>
                  <a:cubicBezTo>
                    <a:pt x="6406" y="9133"/>
                    <a:pt x="6621" y="8906"/>
                    <a:pt x="6621" y="8633"/>
                  </a:cubicBezTo>
                  <a:lnTo>
                    <a:pt x="6621" y="4953"/>
                  </a:lnTo>
                  <a:cubicBezTo>
                    <a:pt x="6621" y="4858"/>
                    <a:pt x="6549" y="4787"/>
                    <a:pt x="6466" y="4787"/>
                  </a:cubicBezTo>
                  <a:cubicBezTo>
                    <a:pt x="6371" y="4787"/>
                    <a:pt x="6299" y="4858"/>
                    <a:pt x="6299" y="4953"/>
                  </a:cubicBezTo>
                  <a:lnTo>
                    <a:pt x="6299" y="8633"/>
                  </a:lnTo>
                  <a:cubicBezTo>
                    <a:pt x="6299" y="8728"/>
                    <a:pt x="6228" y="8811"/>
                    <a:pt x="6121" y="8811"/>
                  </a:cubicBezTo>
                  <a:lnTo>
                    <a:pt x="5716" y="8811"/>
                  </a:lnTo>
                  <a:cubicBezTo>
                    <a:pt x="5609" y="8811"/>
                    <a:pt x="5537" y="8728"/>
                    <a:pt x="5537" y="8633"/>
                  </a:cubicBezTo>
                  <a:lnTo>
                    <a:pt x="5537" y="501"/>
                  </a:lnTo>
                  <a:cubicBezTo>
                    <a:pt x="5537" y="393"/>
                    <a:pt x="5609" y="322"/>
                    <a:pt x="5716" y="322"/>
                  </a:cubicBezTo>
                  <a:lnTo>
                    <a:pt x="6121" y="322"/>
                  </a:lnTo>
                  <a:cubicBezTo>
                    <a:pt x="6228" y="322"/>
                    <a:pt x="6299" y="393"/>
                    <a:pt x="6299" y="501"/>
                  </a:cubicBezTo>
                  <a:lnTo>
                    <a:pt x="6299" y="4180"/>
                  </a:lnTo>
                  <a:cubicBezTo>
                    <a:pt x="6299" y="4263"/>
                    <a:pt x="6371" y="4346"/>
                    <a:pt x="6466" y="4346"/>
                  </a:cubicBezTo>
                  <a:cubicBezTo>
                    <a:pt x="6549" y="4346"/>
                    <a:pt x="6621" y="4263"/>
                    <a:pt x="6621" y="4180"/>
                  </a:cubicBezTo>
                  <a:lnTo>
                    <a:pt x="6621" y="501"/>
                  </a:lnTo>
                  <a:cubicBezTo>
                    <a:pt x="6621" y="215"/>
                    <a:pt x="6406" y="0"/>
                    <a:pt x="612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 name="Google Shape;2403;p73">
            <a:extLst>
              <a:ext uri="{FF2B5EF4-FFF2-40B4-BE49-F238E27FC236}">
                <a16:creationId xmlns:a16="http://schemas.microsoft.com/office/drawing/2014/main" id="{4A9CA1B5-05A3-86F1-8607-E10FFCBC92F1}"/>
              </a:ext>
            </a:extLst>
          </p:cNvPr>
          <p:cNvGrpSpPr/>
          <p:nvPr/>
        </p:nvGrpSpPr>
        <p:grpSpPr>
          <a:xfrm>
            <a:off x="2970993" y="2017503"/>
            <a:ext cx="684600" cy="391689"/>
            <a:chOff x="4662475" y="1976500"/>
            <a:chExt cx="68725" cy="36625"/>
          </a:xfrm>
          <a:solidFill>
            <a:schemeClr val="tx1">
              <a:lumMod val="25000"/>
              <a:lumOff val="75000"/>
            </a:schemeClr>
          </a:solidFill>
        </p:grpSpPr>
        <p:sp>
          <p:nvSpPr>
            <p:cNvPr id="18" name="Google Shape;2404;p73">
              <a:extLst>
                <a:ext uri="{FF2B5EF4-FFF2-40B4-BE49-F238E27FC236}">
                  <a16:creationId xmlns:a16="http://schemas.microsoft.com/office/drawing/2014/main" id="{5CDEA300-8EB7-034A-BDCC-594E809CE7BE}"/>
                </a:ext>
              </a:extLst>
            </p:cNvPr>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405;p73">
              <a:extLst>
                <a:ext uri="{FF2B5EF4-FFF2-40B4-BE49-F238E27FC236}">
                  <a16:creationId xmlns:a16="http://schemas.microsoft.com/office/drawing/2014/main" id="{9D29AC3A-4414-5B31-0014-7A7381EC9807}"/>
                </a:ext>
              </a:extLst>
            </p:cNvPr>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406;p73">
              <a:extLst>
                <a:ext uri="{FF2B5EF4-FFF2-40B4-BE49-F238E27FC236}">
                  <a16:creationId xmlns:a16="http://schemas.microsoft.com/office/drawing/2014/main" id="{F8BA1A3F-389C-7876-DBAD-F52A76D00DF3}"/>
                </a:ext>
              </a:extLst>
            </p:cNvPr>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 name="Google Shape;2403;p73">
            <a:extLst>
              <a:ext uri="{FF2B5EF4-FFF2-40B4-BE49-F238E27FC236}">
                <a16:creationId xmlns:a16="http://schemas.microsoft.com/office/drawing/2014/main" id="{837E9C66-252E-09D7-4C82-0DFA4249FD08}"/>
              </a:ext>
            </a:extLst>
          </p:cNvPr>
          <p:cNvGrpSpPr/>
          <p:nvPr/>
        </p:nvGrpSpPr>
        <p:grpSpPr>
          <a:xfrm>
            <a:off x="5488401" y="2041749"/>
            <a:ext cx="684600" cy="391689"/>
            <a:chOff x="4662475" y="1976500"/>
            <a:chExt cx="68725" cy="36625"/>
          </a:xfrm>
          <a:solidFill>
            <a:schemeClr val="tx1">
              <a:lumMod val="25000"/>
              <a:lumOff val="75000"/>
            </a:schemeClr>
          </a:solidFill>
        </p:grpSpPr>
        <p:sp>
          <p:nvSpPr>
            <p:cNvPr id="26" name="Google Shape;2404;p73">
              <a:extLst>
                <a:ext uri="{FF2B5EF4-FFF2-40B4-BE49-F238E27FC236}">
                  <a16:creationId xmlns:a16="http://schemas.microsoft.com/office/drawing/2014/main" id="{7A348F6F-787A-E309-749C-2AA5A860F078}"/>
                </a:ext>
              </a:extLst>
            </p:cNvPr>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405;p73">
              <a:extLst>
                <a:ext uri="{FF2B5EF4-FFF2-40B4-BE49-F238E27FC236}">
                  <a16:creationId xmlns:a16="http://schemas.microsoft.com/office/drawing/2014/main" id="{2CE9B062-C703-679C-9F1D-736966402273}"/>
                </a:ext>
              </a:extLst>
            </p:cNvPr>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406;p73">
              <a:extLst>
                <a:ext uri="{FF2B5EF4-FFF2-40B4-BE49-F238E27FC236}">
                  <a16:creationId xmlns:a16="http://schemas.microsoft.com/office/drawing/2014/main" id="{C6ECB225-1F6B-6728-578B-EB70219AF3BE}"/>
                </a:ext>
              </a:extLst>
            </p:cNvPr>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233"/>
                                        </p:tgtEl>
                                        <p:attrNameLst>
                                          <p:attrName>style.visibility</p:attrName>
                                        </p:attrNameLst>
                                      </p:cBhvr>
                                      <p:to>
                                        <p:strVal val="visible"/>
                                      </p:to>
                                    </p:set>
                                    <p:animEffect transition="in" filter="fade">
                                      <p:cBhvr>
                                        <p:cTn id="7" dur="1000"/>
                                        <p:tgtEl>
                                          <p:spTgt spid="233"/>
                                        </p:tgtEl>
                                      </p:cBhvr>
                                    </p:animEffect>
                                    <p:anim calcmode="lin" valueType="num">
                                      <p:cBhvr>
                                        <p:cTn id="8" dur="1000" fill="hold"/>
                                        <p:tgtEl>
                                          <p:spTgt spid="233"/>
                                        </p:tgtEl>
                                        <p:attrNameLst>
                                          <p:attrName>ppt_x</p:attrName>
                                        </p:attrNameLst>
                                      </p:cBhvr>
                                      <p:tavLst>
                                        <p:tav tm="0">
                                          <p:val>
                                            <p:strVal val="#ppt_x"/>
                                          </p:val>
                                        </p:tav>
                                        <p:tav tm="100000">
                                          <p:val>
                                            <p:strVal val="#ppt_x"/>
                                          </p:val>
                                        </p:tav>
                                      </p:tavLst>
                                    </p:anim>
                                    <p:anim calcmode="lin" valueType="num">
                                      <p:cBhvr>
                                        <p:cTn id="9" dur="1000" fill="hold"/>
                                        <p:tgtEl>
                                          <p:spTgt spid="233"/>
                                        </p:tgtEl>
                                        <p:attrNameLst>
                                          <p:attrName>ppt_y</p:attrName>
                                        </p:attrNameLst>
                                      </p:cBhvr>
                                      <p:tavLst>
                                        <p:tav tm="0">
                                          <p:val>
                                            <p:strVal val="#ppt_y-.1"/>
                                          </p:val>
                                        </p:tav>
                                        <p:tav tm="100000">
                                          <p:val>
                                            <p:strVal val="#ppt_y"/>
                                          </p:val>
                                        </p:tav>
                                      </p:tavLst>
                                    </p:anim>
                                  </p:childTnLst>
                                </p:cTn>
                              </p:par>
                              <p:par>
                                <p:cTn id="10" presetID="35" presetClass="path" presetSubtype="0" repeatCount="indefinite" accel="50000" decel="50000" autoRev="1" fill="hold" nodeType="withEffect">
                                  <p:stCondLst>
                                    <p:cond delay="0"/>
                                  </p:stCondLst>
                                  <p:childTnLst>
                                    <p:animMotion origin="layout" path="M 3.61111E-6 3.08642E-6 L -0.01337 0.00092 " pathEditMode="relative" rAng="0" ptsTypes="AA">
                                      <p:cBhvr>
                                        <p:cTn id="11" dur="250" fill="hold"/>
                                        <p:tgtEl>
                                          <p:spTgt spid="17"/>
                                        </p:tgtEl>
                                        <p:attrNameLst>
                                          <p:attrName>ppt_x</p:attrName>
                                          <p:attrName>ppt_y</p:attrName>
                                        </p:attrNameLst>
                                      </p:cBhvr>
                                      <p:rCtr x="-67700" y="3100"/>
                                    </p:animMotion>
                                  </p:childTnLst>
                                </p:cTn>
                              </p:par>
                              <p:par>
                                <p:cTn id="12" presetID="35" presetClass="path" presetSubtype="0" repeatCount="indefinite" accel="50000" decel="50000" autoRev="1" fill="hold" nodeType="withEffect">
                                  <p:stCondLst>
                                    <p:cond delay="0"/>
                                  </p:stCondLst>
                                  <p:childTnLst>
                                    <p:animMotion origin="layout" path="M -3.61111E-6 3.45679E-6 L -0.01336 0.00092 " pathEditMode="relative" rAng="0" ptsTypes="AA">
                                      <p:cBhvr>
                                        <p:cTn id="13" dur="250" fill="hold"/>
                                        <p:tgtEl>
                                          <p:spTgt spid="25"/>
                                        </p:tgtEl>
                                        <p:attrNameLst>
                                          <p:attrName>ppt_x</p:attrName>
                                          <p:attrName>ppt_y</p:attrName>
                                        </p:attrNameLst>
                                      </p:cBhvr>
                                      <p:rCtr x="-67700" y="3100"/>
                                    </p:animMotion>
                                  </p:childTnLst>
                                </p:cTn>
                              </p:par>
                            </p:childTnLst>
                          </p:cTn>
                        </p:par>
                        <p:par>
                          <p:cTn id="14" fill="hold">
                            <p:stCondLst>
                              <p:cond delay="1000"/>
                            </p:stCondLst>
                            <p:childTnLst>
                              <p:par>
                                <p:cTn id="15" presetID="47" presetClass="entr" presetSubtype="0" fill="hold" grpId="0" nodeType="afterEffect">
                                  <p:stCondLst>
                                    <p:cond delay="0"/>
                                  </p:stCondLst>
                                  <p:childTnLst>
                                    <p:set>
                                      <p:cBhvr>
                                        <p:cTn id="16" dur="1" fill="hold">
                                          <p:stCondLst>
                                            <p:cond delay="0"/>
                                          </p:stCondLst>
                                        </p:cTn>
                                        <p:tgtEl>
                                          <p:spTgt spid="235"/>
                                        </p:tgtEl>
                                        <p:attrNameLst>
                                          <p:attrName>style.visibility</p:attrName>
                                        </p:attrNameLst>
                                      </p:cBhvr>
                                      <p:to>
                                        <p:strVal val="visible"/>
                                      </p:to>
                                    </p:set>
                                    <p:animEffect transition="in" filter="fade">
                                      <p:cBhvr>
                                        <p:cTn id="17" dur="1000"/>
                                        <p:tgtEl>
                                          <p:spTgt spid="235"/>
                                        </p:tgtEl>
                                      </p:cBhvr>
                                    </p:animEffect>
                                    <p:anim calcmode="lin" valueType="num">
                                      <p:cBhvr>
                                        <p:cTn id="18" dur="1000" fill="hold"/>
                                        <p:tgtEl>
                                          <p:spTgt spid="235"/>
                                        </p:tgtEl>
                                        <p:attrNameLst>
                                          <p:attrName>ppt_x</p:attrName>
                                        </p:attrNameLst>
                                      </p:cBhvr>
                                      <p:tavLst>
                                        <p:tav tm="0">
                                          <p:val>
                                            <p:strVal val="#ppt_x"/>
                                          </p:val>
                                        </p:tav>
                                        <p:tav tm="100000">
                                          <p:val>
                                            <p:strVal val="#ppt_x"/>
                                          </p:val>
                                        </p:tav>
                                      </p:tavLst>
                                    </p:anim>
                                    <p:anim calcmode="lin" valueType="num">
                                      <p:cBhvr>
                                        <p:cTn id="19" dur="1000" fill="hold"/>
                                        <p:tgtEl>
                                          <p:spTgt spid="235"/>
                                        </p:tgtEl>
                                        <p:attrNameLst>
                                          <p:attrName>ppt_y</p:attrName>
                                        </p:attrNameLst>
                                      </p:cBhvr>
                                      <p:tavLst>
                                        <p:tav tm="0">
                                          <p:val>
                                            <p:strVal val="#ppt_y-.1"/>
                                          </p:val>
                                        </p:tav>
                                        <p:tav tm="100000">
                                          <p:val>
                                            <p:strVal val="#ppt_y"/>
                                          </p:val>
                                        </p:tav>
                                      </p:tavLst>
                                    </p:anim>
                                  </p:childTnLst>
                                </p:cTn>
                              </p:par>
                              <p:par>
                                <p:cTn id="20" presetID="47" presetClass="entr" presetSubtype="0" fill="hold" grpId="0" nodeType="withEffect">
                                  <p:stCondLst>
                                    <p:cond delay="0"/>
                                  </p:stCondLst>
                                  <p:childTnLst>
                                    <p:set>
                                      <p:cBhvr>
                                        <p:cTn id="21" dur="1" fill="hold">
                                          <p:stCondLst>
                                            <p:cond delay="0"/>
                                          </p:stCondLst>
                                        </p:cTn>
                                        <p:tgtEl>
                                          <p:spTgt spid="239"/>
                                        </p:tgtEl>
                                        <p:attrNameLst>
                                          <p:attrName>style.visibility</p:attrName>
                                        </p:attrNameLst>
                                      </p:cBhvr>
                                      <p:to>
                                        <p:strVal val="visible"/>
                                      </p:to>
                                    </p:set>
                                    <p:animEffect transition="in" filter="fade">
                                      <p:cBhvr>
                                        <p:cTn id="22" dur="1000"/>
                                        <p:tgtEl>
                                          <p:spTgt spid="239"/>
                                        </p:tgtEl>
                                      </p:cBhvr>
                                    </p:animEffect>
                                    <p:anim calcmode="lin" valueType="num">
                                      <p:cBhvr>
                                        <p:cTn id="23" dur="1000" fill="hold"/>
                                        <p:tgtEl>
                                          <p:spTgt spid="239"/>
                                        </p:tgtEl>
                                        <p:attrNameLst>
                                          <p:attrName>ppt_x</p:attrName>
                                        </p:attrNameLst>
                                      </p:cBhvr>
                                      <p:tavLst>
                                        <p:tav tm="0">
                                          <p:val>
                                            <p:strVal val="#ppt_x"/>
                                          </p:val>
                                        </p:tav>
                                        <p:tav tm="100000">
                                          <p:val>
                                            <p:strVal val="#ppt_x"/>
                                          </p:val>
                                        </p:tav>
                                      </p:tavLst>
                                    </p:anim>
                                    <p:anim calcmode="lin" valueType="num">
                                      <p:cBhvr>
                                        <p:cTn id="24" dur="1000" fill="hold"/>
                                        <p:tgtEl>
                                          <p:spTgt spid="239"/>
                                        </p:tgtEl>
                                        <p:attrNameLst>
                                          <p:attrName>ppt_y</p:attrName>
                                        </p:attrNameLst>
                                      </p:cBhvr>
                                      <p:tavLst>
                                        <p:tav tm="0">
                                          <p:val>
                                            <p:strVal val="#ppt_y-.1"/>
                                          </p:val>
                                        </p:tav>
                                        <p:tav tm="100000">
                                          <p:val>
                                            <p:strVal val="#ppt_y"/>
                                          </p:val>
                                        </p:tav>
                                      </p:tavLst>
                                    </p:anim>
                                  </p:childTnLst>
                                </p:cTn>
                              </p:par>
                              <p:par>
                                <p:cTn id="25" presetID="47" presetClass="entr" presetSubtype="0" fill="hold" grpId="0" nodeType="withEffect">
                                  <p:stCondLst>
                                    <p:cond delay="0"/>
                                  </p:stCondLst>
                                  <p:childTnLst>
                                    <p:set>
                                      <p:cBhvr>
                                        <p:cTn id="26" dur="1" fill="hold">
                                          <p:stCondLst>
                                            <p:cond delay="0"/>
                                          </p:stCondLst>
                                        </p:cTn>
                                        <p:tgtEl>
                                          <p:spTgt spid="237"/>
                                        </p:tgtEl>
                                        <p:attrNameLst>
                                          <p:attrName>style.visibility</p:attrName>
                                        </p:attrNameLst>
                                      </p:cBhvr>
                                      <p:to>
                                        <p:strVal val="visible"/>
                                      </p:to>
                                    </p:set>
                                    <p:animEffect transition="in" filter="fade">
                                      <p:cBhvr>
                                        <p:cTn id="27" dur="1000"/>
                                        <p:tgtEl>
                                          <p:spTgt spid="237"/>
                                        </p:tgtEl>
                                      </p:cBhvr>
                                    </p:animEffect>
                                    <p:anim calcmode="lin" valueType="num">
                                      <p:cBhvr>
                                        <p:cTn id="28" dur="1000" fill="hold"/>
                                        <p:tgtEl>
                                          <p:spTgt spid="237"/>
                                        </p:tgtEl>
                                        <p:attrNameLst>
                                          <p:attrName>ppt_x</p:attrName>
                                        </p:attrNameLst>
                                      </p:cBhvr>
                                      <p:tavLst>
                                        <p:tav tm="0">
                                          <p:val>
                                            <p:strVal val="#ppt_x"/>
                                          </p:val>
                                        </p:tav>
                                        <p:tav tm="100000">
                                          <p:val>
                                            <p:strVal val="#ppt_x"/>
                                          </p:val>
                                        </p:tav>
                                      </p:tavLst>
                                    </p:anim>
                                    <p:anim calcmode="lin" valueType="num">
                                      <p:cBhvr>
                                        <p:cTn id="29" dur="1000" fill="hold"/>
                                        <p:tgtEl>
                                          <p:spTgt spid="237"/>
                                        </p:tgtEl>
                                        <p:attrNameLst>
                                          <p:attrName>ppt_y</p:attrName>
                                        </p:attrNameLst>
                                      </p:cBhvr>
                                      <p:tavLst>
                                        <p:tav tm="0">
                                          <p:val>
                                            <p:strVal val="#ppt_y-.1"/>
                                          </p:val>
                                        </p:tav>
                                        <p:tav tm="100000">
                                          <p:val>
                                            <p:strVal val="#ppt_y"/>
                                          </p:val>
                                        </p:tav>
                                      </p:tavLst>
                                    </p:anim>
                                  </p:childTnLst>
                                </p:cTn>
                              </p:par>
                            </p:childTnLst>
                          </p:cTn>
                        </p:par>
                        <p:par>
                          <p:cTn id="30" fill="hold">
                            <p:stCondLst>
                              <p:cond delay="2000"/>
                            </p:stCondLst>
                            <p:childTnLst>
                              <p:par>
                                <p:cTn id="31" presetID="47" presetClass="entr" presetSubtype="0" fill="hold" grpId="0" nodeType="afterEffect">
                                  <p:stCondLst>
                                    <p:cond delay="0"/>
                                  </p:stCondLst>
                                  <p:childTnLst>
                                    <p:set>
                                      <p:cBhvr>
                                        <p:cTn id="32" dur="1" fill="hold">
                                          <p:stCondLst>
                                            <p:cond delay="0"/>
                                          </p:stCondLst>
                                        </p:cTn>
                                        <p:tgtEl>
                                          <p:spTgt spid="240">
                                            <p:txEl>
                                              <p:pRg st="0" end="0"/>
                                            </p:txEl>
                                          </p:spTgt>
                                        </p:tgtEl>
                                        <p:attrNameLst>
                                          <p:attrName>style.visibility</p:attrName>
                                        </p:attrNameLst>
                                      </p:cBhvr>
                                      <p:to>
                                        <p:strVal val="visible"/>
                                      </p:to>
                                    </p:set>
                                    <p:animEffect transition="in" filter="fade">
                                      <p:cBhvr>
                                        <p:cTn id="33" dur="1000"/>
                                        <p:tgtEl>
                                          <p:spTgt spid="240">
                                            <p:txEl>
                                              <p:pRg st="0" end="0"/>
                                            </p:txEl>
                                          </p:spTgt>
                                        </p:tgtEl>
                                      </p:cBhvr>
                                    </p:animEffect>
                                    <p:anim calcmode="lin" valueType="num">
                                      <p:cBhvr>
                                        <p:cTn id="34" dur="1000" fill="hold"/>
                                        <p:tgtEl>
                                          <p:spTgt spid="240">
                                            <p:txEl>
                                              <p:pRg st="0" end="0"/>
                                            </p:txEl>
                                          </p:spTgt>
                                        </p:tgtEl>
                                        <p:attrNameLst>
                                          <p:attrName>ppt_x</p:attrName>
                                        </p:attrNameLst>
                                      </p:cBhvr>
                                      <p:tavLst>
                                        <p:tav tm="0">
                                          <p:val>
                                            <p:strVal val="#ppt_x"/>
                                          </p:val>
                                        </p:tav>
                                        <p:tav tm="100000">
                                          <p:val>
                                            <p:strVal val="#ppt_x"/>
                                          </p:val>
                                        </p:tav>
                                      </p:tavLst>
                                    </p:anim>
                                    <p:anim calcmode="lin" valueType="num">
                                      <p:cBhvr>
                                        <p:cTn id="35" dur="1000" fill="hold"/>
                                        <p:tgtEl>
                                          <p:spTgt spid="240">
                                            <p:txEl>
                                              <p:pRg st="0" end="0"/>
                                            </p:txEl>
                                          </p:spTgt>
                                        </p:tgtEl>
                                        <p:attrNameLst>
                                          <p:attrName>ppt_y</p:attrName>
                                        </p:attrNameLst>
                                      </p:cBhvr>
                                      <p:tavLst>
                                        <p:tav tm="0">
                                          <p:val>
                                            <p:strVal val="#ppt_y-.1"/>
                                          </p:val>
                                        </p:tav>
                                        <p:tav tm="100000">
                                          <p:val>
                                            <p:strVal val="#ppt_y"/>
                                          </p:val>
                                        </p:tav>
                                      </p:tavLst>
                                    </p:anim>
                                  </p:childTnLst>
                                </p:cTn>
                              </p:par>
                            </p:childTnLst>
                          </p:cTn>
                        </p:par>
                        <p:par>
                          <p:cTn id="36" fill="hold">
                            <p:stCondLst>
                              <p:cond delay="3000"/>
                            </p:stCondLst>
                            <p:childTnLst>
                              <p:par>
                                <p:cTn id="37" presetID="47" presetClass="entr" presetSubtype="0" fill="hold" grpId="0" nodeType="afterEffect">
                                  <p:stCondLst>
                                    <p:cond delay="0"/>
                                  </p:stCondLst>
                                  <p:childTnLst>
                                    <p:set>
                                      <p:cBhvr>
                                        <p:cTn id="38" dur="1" fill="hold">
                                          <p:stCondLst>
                                            <p:cond delay="0"/>
                                          </p:stCondLst>
                                        </p:cTn>
                                        <p:tgtEl>
                                          <p:spTgt spid="236">
                                            <p:txEl>
                                              <p:pRg st="0" end="0"/>
                                            </p:txEl>
                                          </p:spTgt>
                                        </p:tgtEl>
                                        <p:attrNameLst>
                                          <p:attrName>style.visibility</p:attrName>
                                        </p:attrNameLst>
                                      </p:cBhvr>
                                      <p:to>
                                        <p:strVal val="visible"/>
                                      </p:to>
                                    </p:set>
                                    <p:animEffect transition="in" filter="fade">
                                      <p:cBhvr>
                                        <p:cTn id="39" dur="1000"/>
                                        <p:tgtEl>
                                          <p:spTgt spid="236">
                                            <p:txEl>
                                              <p:pRg st="0" end="0"/>
                                            </p:txEl>
                                          </p:spTgt>
                                        </p:tgtEl>
                                      </p:cBhvr>
                                    </p:animEffect>
                                    <p:anim calcmode="lin" valueType="num">
                                      <p:cBhvr>
                                        <p:cTn id="40" dur="1000" fill="hold"/>
                                        <p:tgtEl>
                                          <p:spTgt spid="236">
                                            <p:txEl>
                                              <p:pRg st="0" end="0"/>
                                            </p:txEl>
                                          </p:spTgt>
                                        </p:tgtEl>
                                        <p:attrNameLst>
                                          <p:attrName>ppt_x</p:attrName>
                                        </p:attrNameLst>
                                      </p:cBhvr>
                                      <p:tavLst>
                                        <p:tav tm="0">
                                          <p:val>
                                            <p:strVal val="#ppt_x"/>
                                          </p:val>
                                        </p:tav>
                                        <p:tav tm="100000">
                                          <p:val>
                                            <p:strVal val="#ppt_x"/>
                                          </p:val>
                                        </p:tav>
                                      </p:tavLst>
                                    </p:anim>
                                    <p:anim calcmode="lin" valueType="num">
                                      <p:cBhvr>
                                        <p:cTn id="41" dur="1000" fill="hold"/>
                                        <p:tgtEl>
                                          <p:spTgt spid="236">
                                            <p:txEl>
                                              <p:pRg st="0" end="0"/>
                                            </p:txEl>
                                          </p:spTgt>
                                        </p:tgtEl>
                                        <p:attrNameLst>
                                          <p:attrName>ppt_y</p:attrName>
                                        </p:attrNameLst>
                                      </p:cBhvr>
                                      <p:tavLst>
                                        <p:tav tm="0">
                                          <p:val>
                                            <p:strVal val="#ppt_y-.1"/>
                                          </p:val>
                                        </p:tav>
                                        <p:tav tm="100000">
                                          <p:val>
                                            <p:strVal val="#ppt_y"/>
                                          </p:val>
                                        </p:tav>
                                      </p:tavLst>
                                    </p:anim>
                                  </p:childTnLst>
                                </p:cTn>
                              </p:par>
                              <p:par>
                                <p:cTn id="42" presetID="47" presetClass="entr" presetSubtype="0" fill="hold" grpId="0" nodeType="withEffect">
                                  <p:stCondLst>
                                    <p:cond delay="0"/>
                                  </p:stCondLst>
                                  <p:childTnLst>
                                    <p:set>
                                      <p:cBhvr>
                                        <p:cTn id="43" dur="1" fill="hold">
                                          <p:stCondLst>
                                            <p:cond delay="0"/>
                                          </p:stCondLst>
                                        </p:cTn>
                                        <p:tgtEl>
                                          <p:spTgt spid="236">
                                            <p:txEl>
                                              <p:pRg st="1" end="1"/>
                                            </p:txEl>
                                          </p:spTgt>
                                        </p:tgtEl>
                                        <p:attrNameLst>
                                          <p:attrName>style.visibility</p:attrName>
                                        </p:attrNameLst>
                                      </p:cBhvr>
                                      <p:to>
                                        <p:strVal val="visible"/>
                                      </p:to>
                                    </p:set>
                                    <p:animEffect transition="in" filter="fade">
                                      <p:cBhvr>
                                        <p:cTn id="44" dur="1000"/>
                                        <p:tgtEl>
                                          <p:spTgt spid="236">
                                            <p:txEl>
                                              <p:pRg st="1" end="1"/>
                                            </p:txEl>
                                          </p:spTgt>
                                        </p:tgtEl>
                                      </p:cBhvr>
                                    </p:animEffect>
                                    <p:anim calcmode="lin" valueType="num">
                                      <p:cBhvr>
                                        <p:cTn id="45" dur="1000" fill="hold"/>
                                        <p:tgtEl>
                                          <p:spTgt spid="236">
                                            <p:txEl>
                                              <p:pRg st="1" end="1"/>
                                            </p:txEl>
                                          </p:spTgt>
                                        </p:tgtEl>
                                        <p:attrNameLst>
                                          <p:attrName>ppt_x</p:attrName>
                                        </p:attrNameLst>
                                      </p:cBhvr>
                                      <p:tavLst>
                                        <p:tav tm="0">
                                          <p:val>
                                            <p:strVal val="#ppt_x"/>
                                          </p:val>
                                        </p:tav>
                                        <p:tav tm="100000">
                                          <p:val>
                                            <p:strVal val="#ppt_x"/>
                                          </p:val>
                                        </p:tav>
                                      </p:tavLst>
                                    </p:anim>
                                    <p:anim calcmode="lin" valueType="num">
                                      <p:cBhvr>
                                        <p:cTn id="46" dur="1000" fill="hold"/>
                                        <p:tgtEl>
                                          <p:spTgt spid="236">
                                            <p:txEl>
                                              <p:pRg st="1" end="1"/>
                                            </p:txEl>
                                          </p:spTgt>
                                        </p:tgtEl>
                                        <p:attrNameLst>
                                          <p:attrName>ppt_y</p:attrName>
                                        </p:attrNameLst>
                                      </p:cBhvr>
                                      <p:tavLst>
                                        <p:tav tm="0">
                                          <p:val>
                                            <p:strVal val="#ppt_y-.1"/>
                                          </p:val>
                                        </p:tav>
                                        <p:tav tm="100000">
                                          <p:val>
                                            <p:strVal val="#ppt_y"/>
                                          </p:val>
                                        </p:tav>
                                      </p:tavLst>
                                    </p:anim>
                                  </p:childTnLst>
                                </p:cTn>
                              </p:par>
                              <p:par>
                                <p:cTn id="47" presetID="47" presetClass="entr" presetSubtype="0" fill="hold" grpId="0" nodeType="withEffect">
                                  <p:stCondLst>
                                    <p:cond delay="0"/>
                                  </p:stCondLst>
                                  <p:childTnLst>
                                    <p:set>
                                      <p:cBhvr>
                                        <p:cTn id="48" dur="1" fill="hold">
                                          <p:stCondLst>
                                            <p:cond delay="0"/>
                                          </p:stCondLst>
                                        </p:cTn>
                                        <p:tgtEl>
                                          <p:spTgt spid="236">
                                            <p:txEl>
                                              <p:pRg st="2" end="2"/>
                                            </p:txEl>
                                          </p:spTgt>
                                        </p:tgtEl>
                                        <p:attrNameLst>
                                          <p:attrName>style.visibility</p:attrName>
                                        </p:attrNameLst>
                                      </p:cBhvr>
                                      <p:to>
                                        <p:strVal val="visible"/>
                                      </p:to>
                                    </p:set>
                                    <p:animEffect transition="in" filter="fade">
                                      <p:cBhvr>
                                        <p:cTn id="49" dur="1000"/>
                                        <p:tgtEl>
                                          <p:spTgt spid="236">
                                            <p:txEl>
                                              <p:pRg st="2" end="2"/>
                                            </p:txEl>
                                          </p:spTgt>
                                        </p:tgtEl>
                                      </p:cBhvr>
                                    </p:animEffect>
                                    <p:anim calcmode="lin" valueType="num">
                                      <p:cBhvr>
                                        <p:cTn id="50" dur="1000" fill="hold"/>
                                        <p:tgtEl>
                                          <p:spTgt spid="236">
                                            <p:txEl>
                                              <p:pRg st="2" end="2"/>
                                            </p:txEl>
                                          </p:spTgt>
                                        </p:tgtEl>
                                        <p:attrNameLst>
                                          <p:attrName>ppt_x</p:attrName>
                                        </p:attrNameLst>
                                      </p:cBhvr>
                                      <p:tavLst>
                                        <p:tav tm="0">
                                          <p:val>
                                            <p:strVal val="#ppt_x"/>
                                          </p:val>
                                        </p:tav>
                                        <p:tav tm="100000">
                                          <p:val>
                                            <p:strVal val="#ppt_x"/>
                                          </p:val>
                                        </p:tav>
                                      </p:tavLst>
                                    </p:anim>
                                    <p:anim calcmode="lin" valueType="num">
                                      <p:cBhvr>
                                        <p:cTn id="51" dur="1000" fill="hold"/>
                                        <p:tgtEl>
                                          <p:spTgt spid="236">
                                            <p:txEl>
                                              <p:pRg st="2" end="2"/>
                                            </p:txEl>
                                          </p:spTgt>
                                        </p:tgtEl>
                                        <p:attrNameLst>
                                          <p:attrName>ppt_y</p:attrName>
                                        </p:attrNameLst>
                                      </p:cBhvr>
                                      <p:tavLst>
                                        <p:tav tm="0">
                                          <p:val>
                                            <p:strVal val="#ppt_y-.1"/>
                                          </p:val>
                                        </p:tav>
                                        <p:tav tm="100000">
                                          <p:val>
                                            <p:strVal val="#ppt_y"/>
                                          </p:val>
                                        </p:tav>
                                      </p:tavLst>
                                    </p:anim>
                                  </p:childTnLst>
                                </p:cTn>
                              </p:par>
                              <p:par>
                                <p:cTn id="52" presetID="47" presetClass="entr" presetSubtype="0" fill="hold" grpId="0" nodeType="withEffect">
                                  <p:stCondLst>
                                    <p:cond delay="0"/>
                                  </p:stCondLst>
                                  <p:childTnLst>
                                    <p:set>
                                      <p:cBhvr>
                                        <p:cTn id="53" dur="1" fill="hold">
                                          <p:stCondLst>
                                            <p:cond delay="0"/>
                                          </p:stCondLst>
                                        </p:cTn>
                                        <p:tgtEl>
                                          <p:spTgt spid="236">
                                            <p:txEl>
                                              <p:pRg st="3" end="3"/>
                                            </p:txEl>
                                          </p:spTgt>
                                        </p:tgtEl>
                                        <p:attrNameLst>
                                          <p:attrName>style.visibility</p:attrName>
                                        </p:attrNameLst>
                                      </p:cBhvr>
                                      <p:to>
                                        <p:strVal val="visible"/>
                                      </p:to>
                                    </p:set>
                                    <p:animEffect transition="in" filter="fade">
                                      <p:cBhvr>
                                        <p:cTn id="54" dur="1000"/>
                                        <p:tgtEl>
                                          <p:spTgt spid="236">
                                            <p:txEl>
                                              <p:pRg st="3" end="3"/>
                                            </p:txEl>
                                          </p:spTgt>
                                        </p:tgtEl>
                                      </p:cBhvr>
                                    </p:animEffect>
                                    <p:anim calcmode="lin" valueType="num">
                                      <p:cBhvr>
                                        <p:cTn id="55" dur="1000" fill="hold"/>
                                        <p:tgtEl>
                                          <p:spTgt spid="236">
                                            <p:txEl>
                                              <p:pRg st="3" end="3"/>
                                            </p:txEl>
                                          </p:spTgt>
                                        </p:tgtEl>
                                        <p:attrNameLst>
                                          <p:attrName>ppt_x</p:attrName>
                                        </p:attrNameLst>
                                      </p:cBhvr>
                                      <p:tavLst>
                                        <p:tav tm="0">
                                          <p:val>
                                            <p:strVal val="#ppt_x"/>
                                          </p:val>
                                        </p:tav>
                                        <p:tav tm="100000">
                                          <p:val>
                                            <p:strVal val="#ppt_x"/>
                                          </p:val>
                                        </p:tav>
                                      </p:tavLst>
                                    </p:anim>
                                    <p:anim calcmode="lin" valueType="num">
                                      <p:cBhvr>
                                        <p:cTn id="56" dur="1000" fill="hold"/>
                                        <p:tgtEl>
                                          <p:spTgt spid="236">
                                            <p:txEl>
                                              <p:pRg st="3" end="3"/>
                                            </p:txEl>
                                          </p:spTgt>
                                        </p:tgtEl>
                                        <p:attrNameLst>
                                          <p:attrName>ppt_y</p:attrName>
                                        </p:attrNameLst>
                                      </p:cBhvr>
                                      <p:tavLst>
                                        <p:tav tm="0">
                                          <p:val>
                                            <p:strVal val="#ppt_y-.1"/>
                                          </p:val>
                                        </p:tav>
                                        <p:tav tm="100000">
                                          <p:val>
                                            <p:strVal val="#ppt_y"/>
                                          </p:val>
                                        </p:tav>
                                      </p:tavLst>
                                    </p:anim>
                                  </p:childTnLst>
                                </p:cTn>
                              </p:par>
                            </p:childTnLst>
                          </p:cTn>
                        </p:par>
                        <p:par>
                          <p:cTn id="57" fill="hold">
                            <p:stCondLst>
                              <p:cond delay="4000"/>
                            </p:stCondLst>
                            <p:childTnLst>
                              <p:par>
                                <p:cTn id="58" presetID="47" presetClass="entr" presetSubtype="0" fill="hold" grpId="0" nodeType="afterEffect">
                                  <p:stCondLst>
                                    <p:cond delay="0"/>
                                  </p:stCondLst>
                                  <p:childTnLst>
                                    <p:set>
                                      <p:cBhvr>
                                        <p:cTn id="59" dur="1" fill="hold">
                                          <p:stCondLst>
                                            <p:cond delay="0"/>
                                          </p:stCondLst>
                                        </p:cTn>
                                        <p:tgtEl>
                                          <p:spTgt spid="3"/>
                                        </p:tgtEl>
                                        <p:attrNameLst>
                                          <p:attrName>style.visibility</p:attrName>
                                        </p:attrNameLst>
                                      </p:cBhvr>
                                      <p:to>
                                        <p:strVal val="visible"/>
                                      </p:to>
                                    </p:set>
                                    <p:animEffect transition="in" filter="fade">
                                      <p:cBhvr>
                                        <p:cTn id="60" dur="1000"/>
                                        <p:tgtEl>
                                          <p:spTgt spid="3"/>
                                        </p:tgtEl>
                                      </p:cBhvr>
                                    </p:animEffect>
                                    <p:anim calcmode="lin" valueType="num">
                                      <p:cBhvr>
                                        <p:cTn id="61" dur="1000" fill="hold"/>
                                        <p:tgtEl>
                                          <p:spTgt spid="3"/>
                                        </p:tgtEl>
                                        <p:attrNameLst>
                                          <p:attrName>ppt_x</p:attrName>
                                        </p:attrNameLst>
                                      </p:cBhvr>
                                      <p:tavLst>
                                        <p:tav tm="0">
                                          <p:val>
                                            <p:strVal val="#ppt_x"/>
                                          </p:val>
                                        </p:tav>
                                        <p:tav tm="100000">
                                          <p:val>
                                            <p:strVal val="#ppt_x"/>
                                          </p:val>
                                        </p:tav>
                                      </p:tavLst>
                                    </p:anim>
                                    <p:anim calcmode="lin" valueType="num">
                                      <p:cBhvr>
                                        <p:cTn id="62"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3" grpId="0"/>
      <p:bldP spid="235" grpId="0"/>
      <p:bldP spid="236" grpId="0" uiExpand="1" build="p"/>
      <p:bldP spid="237" grpId="0"/>
      <p:bldP spid="239" grpId="0"/>
      <p:bldP spid="240" grpId="0" build="p"/>
      <p:bldP spid="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088"/>
        <p:cNvGrpSpPr/>
        <p:nvPr/>
      </p:nvGrpSpPr>
      <p:grpSpPr>
        <a:xfrm>
          <a:off x="0" y="0"/>
          <a:ext cx="0" cy="0"/>
          <a:chOff x="0" y="0"/>
          <a:chExt cx="0" cy="0"/>
        </a:xfrm>
      </p:grpSpPr>
      <p:sp>
        <p:nvSpPr>
          <p:cNvPr id="2090" name="Google Shape;2090;p62"/>
          <p:cNvSpPr txBox="1">
            <a:spLocks noGrp="1"/>
          </p:cNvSpPr>
          <p:nvPr>
            <p:ph type="body" idx="2"/>
          </p:nvPr>
        </p:nvSpPr>
        <p:spPr>
          <a:xfrm>
            <a:off x="4622800" y="1761143"/>
            <a:ext cx="3468900" cy="33243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Clr>
                <a:schemeClr val="lt1"/>
              </a:buClr>
              <a:buSzPts val="1400"/>
              <a:buChar char="●"/>
            </a:pPr>
            <a:r>
              <a:rPr lang="en-US" dirty="0"/>
              <a:t>Processor: Intel i3 9</a:t>
            </a:r>
            <a:r>
              <a:rPr lang="en-US" baseline="30000" dirty="0"/>
              <a:t>th</a:t>
            </a:r>
            <a:r>
              <a:rPr lang="en-US" dirty="0"/>
              <a:t> gen(Min)</a:t>
            </a:r>
            <a:endParaRPr dirty="0">
              <a:solidFill>
                <a:schemeClr val="lt1"/>
              </a:solidFill>
            </a:endParaRPr>
          </a:p>
          <a:p>
            <a:pPr marL="457200" lvl="0" indent="-317500" algn="l" rtl="0">
              <a:spcBef>
                <a:spcPts val="1000"/>
              </a:spcBef>
              <a:spcAft>
                <a:spcPts val="0"/>
              </a:spcAft>
              <a:buClr>
                <a:schemeClr val="lt1"/>
              </a:buClr>
              <a:buSzPts val="1400"/>
              <a:buChar char="●"/>
            </a:pPr>
            <a:r>
              <a:rPr lang="en-US" dirty="0">
                <a:solidFill>
                  <a:schemeClr val="lt1"/>
                </a:solidFill>
              </a:rPr>
              <a:t>Ram: 4GB DDR4</a:t>
            </a:r>
            <a:endParaRPr dirty="0">
              <a:solidFill>
                <a:schemeClr val="lt1"/>
              </a:solidFill>
            </a:endParaRPr>
          </a:p>
          <a:p>
            <a:pPr marL="457200" lvl="0" indent="-317500" algn="l" rtl="0">
              <a:spcBef>
                <a:spcPts val="1000"/>
              </a:spcBef>
              <a:spcAft>
                <a:spcPts val="0"/>
              </a:spcAft>
              <a:buClr>
                <a:schemeClr val="lt1"/>
              </a:buClr>
              <a:buSzPts val="1400"/>
              <a:buChar char="●"/>
            </a:pPr>
            <a:r>
              <a:rPr lang="en-US" dirty="0">
                <a:solidFill>
                  <a:schemeClr val="lt1"/>
                </a:solidFill>
              </a:rPr>
              <a:t>Internet Connectivity</a:t>
            </a:r>
            <a:endParaRPr dirty="0">
              <a:solidFill>
                <a:schemeClr val="lt1"/>
              </a:solidFill>
            </a:endParaRPr>
          </a:p>
          <a:p>
            <a:pPr marL="457200" lvl="0" indent="-317500" algn="l" rtl="0">
              <a:spcBef>
                <a:spcPts val="1000"/>
              </a:spcBef>
              <a:spcAft>
                <a:spcPts val="0"/>
              </a:spcAft>
              <a:buClr>
                <a:schemeClr val="lt1"/>
              </a:buClr>
              <a:buSzPts val="1400"/>
              <a:buChar char="●"/>
            </a:pPr>
            <a:r>
              <a:rPr lang="en-US" dirty="0">
                <a:solidFill>
                  <a:schemeClr val="lt1"/>
                </a:solidFill>
              </a:rPr>
              <a:t>OS: Windows 7+</a:t>
            </a:r>
          </a:p>
          <a:p>
            <a:pPr marL="457200" lvl="0" indent="-317500" algn="l" rtl="0">
              <a:spcBef>
                <a:spcPts val="1000"/>
              </a:spcBef>
              <a:spcAft>
                <a:spcPts val="0"/>
              </a:spcAft>
              <a:buClr>
                <a:schemeClr val="lt1"/>
              </a:buClr>
              <a:buSzPts val="1400"/>
              <a:buChar char="●"/>
            </a:pPr>
            <a:r>
              <a:rPr lang="en-US" dirty="0"/>
              <a:t>Language : Python</a:t>
            </a:r>
          </a:p>
          <a:p>
            <a:pPr marL="457200" lvl="0" indent="-317500" algn="l" rtl="0">
              <a:spcBef>
                <a:spcPts val="1000"/>
              </a:spcBef>
              <a:spcAft>
                <a:spcPts val="0"/>
              </a:spcAft>
              <a:buClr>
                <a:schemeClr val="lt1"/>
              </a:buClr>
              <a:buSzPts val="1400"/>
              <a:buChar char="●"/>
            </a:pPr>
            <a:r>
              <a:rPr lang="en-US" dirty="0">
                <a:solidFill>
                  <a:schemeClr val="lt1"/>
                </a:solidFill>
              </a:rPr>
              <a:t>Libraries used : </a:t>
            </a:r>
            <a:r>
              <a:rPr lang="en-US" dirty="0" err="1">
                <a:solidFill>
                  <a:schemeClr val="lt1"/>
                </a:solidFill>
              </a:rPr>
              <a:t>nltk</a:t>
            </a:r>
            <a:r>
              <a:rPr lang="en-US" dirty="0">
                <a:solidFill>
                  <a:schemeClr val="lt1"/>
                </a:solidFill>
              </a:rPr>
              <a:t>, wordnet, </a:t>
            </a:r>
            <a:r>
              <a:rPr lang="en-US" dirty="0" err="1">
                <a:solidFill>
                  <a:schemeClr val="lt1"/>
                </a:solidFill>
              </a:rPr>
              <a:t>pyTorch</a:t>
            </a:r>
            <a:r>
              <a:rPr lang="en-US" dirty="0"/>
              <a:t>, </a:t>
            </a:r>
            <a:r>
              <a:rPr lang="en-US" dirty="0" err="1"/>
              <a:t>openai</a:t>
            </a:r>
            <a:r>
              <a:rPr lang="en-US" dirty="0"/>
              <a:t>, pyttsx3, </a:t>
            </a:r>
            <a:r>
              <a:rPr lang="en-US" dirty="0" err="1"/>
              <a:t>speech_recognition</a:t>
            </a:r>
            <a:r>
              <a:rPr lang="en-US" dirty="0"/>
              <a:t>, flask</a:t>
            </a:r>
            <a:endParaRPr dirty="0">
              <a:solidFill>
                <a:schemeClr val="lt1"/>
              </a:solidFill>
            </a:endParaRPr>
          </a:p>
        </p:txBody>
      </p:sp>
      <p:sp>
        <p:nvSpPr>
          <p:cNvPr id="2091" name="Google Shape;2091;p62"/>
          <p:cNvSpPr txBox="1">
            <a:spLocks noGrp="1"/>
          </p:cNvSpPr>
          <p:nvPr>
            <p:ph type="title"/>
          </p:nvPr>
        </p:nvSpPr>
        <p:spPr>
          <a:xfrm>
            <a:off x="938500" y="445025"/>
            <a:ext cx="32238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System requirements</a:t>
            </a:r>
            <a:endParaRPr dirty="0"/>
          </a:p>
        </p:txBody>
      </p:sp>
      <p:cxnSp>
        <p:nvCxnSpPr>
          <p:cNvPr id="2092" name="Google Shape;2092;p62"/>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14" name="Google Shape;2182;p69">
            <a:extLst>
              <a:ext uri="{FF2B5EF4-FFF2-40B4-BE49-F238E27FC236}">
                <a16:creationId xmlns:a16="http://schemas.microsoft.com/office/drawing/2014/main" id="{695E5CB5-D52D-8318-9D7D-E4AF522A8D82}"/>
              </a:ext>
            </a:extLst>
          </p:cNvPr>
          <p:cNvPicPr preferRelativeResize="0"/>
          <p:nvPr/>
        </p:nvPicPr>
        <p:blipFill>
          <a:blip r:embed="rId3">
            <a:alphaModFix/>
          </a:blip>
          <a:stretch>
            <a:fillRect/>
          </a:stretch>
        </p:blipFill>
        <p:spPr>
          <a:xfrm>
            <a:off x="276931" y="1824350"/>
            <a:ext cx="2539443" cy="747400"/>
          </a:xfrm>
          <a:prstGeom prst="rect">
            <a:avLst/>
          </a:prstGeom>
          <a:noFill/>
          <a:ln>
            <a:noFill/>
          </a:ln>
        </p:spPr>
      </p:pic>
      <p:pic>
        <p:nvPicPr>
          <p:cNvPr id="15" name="Google Shape;2183;p69">
            <a:extLst>
              <a:ext uri="{FF2B5EF4-FFF2-40B4-BE49-F238E27FC236}">
                <a16:creationId xmlns:a16="http://schemas.microsoft.com/office/drawing/2014/main" id="{24B58BED-1911-37EA-346F-EAA03F65B24B}"/>
              </a:ext>
            </a:extLst>
          </p:cNvPr>
          <p:cNvPicPr preferRelativeResize="0"/>
          <p:nvPr/>
        </p:nvPicPr>
        <p:blipFill>
          <a:blip r:embed="rId4">
            <a:alphaModFix/>
          </a:blip>
          <a:stretch>
            <a:fillRect/>
          </a:stretch>
        </p:blipFill>
        <p:spPr>
          <a:xfrm rot="10800000">
            <a:off x="2357133" y="1824350"/>
            <a:ext cx="1976586" cy="747400"/>
          </a:xfrm>
          <a:prstGeom prst="rect">
            <a:avLst/>
          </a:prstGeom>
          <a:noFill/>
          <a:ln>
            <a:noFill/>
          </a:ln>
        </p:spPr>
      </p:pic>
      <p:pic>
        <p:nvPicPr>
          <p:cNvPr id="16" name="Google Shape;2184;p69">
            <a:extLst>
              <a:ext uri="{FF2B5EF4-FFF2-40B4-BE49-F238E27FC236}">
                <a16:creationId xmlns:a16="http://schemas.microsoft.com/office/drawing/2014/main" id="{68057B17-FE1A-C234-0F5F-B2E9DF1301F6}"/>
              </a:ext>
            </a:extLst>
          </p:cNvPr>
          <p:cNvPicPr preferRelativeResize="0"/>
          <p:nvPr/>
        </p:nvPicPr>
        <p:blipFill>
          <a:blip r:embed="rId5">
            <a:alphaModFix/>
          </a:blip>
          <a:stretch>
            <a:fillRect/>
          </a:stretch>
        </p:blipFill>
        <p:spPr>
          <a:xfrm>
            <a:off x="995912" y="2810404"/>
            <a:ext cx="3040307" cy="747400"/>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2091"/>
                                        </p:tgtEl>
                                        <p:attrNameLst>
                                          <p:attrName>style.visibility</p:attrName>
                                        </p:attrNameLst>
                                      </p:cBhvr>
                                      <p:to>
                                        <p:strVal val="visible"/>
                                      </p:to>
                                    </p:set>
                                    <p:animEffect transition="in" filter="fade">
                                      <p:cBhvr>
                                        <p:cTn id="7" dur="1000"/>
                                        <p:tgtEl>
                                          <p:spTgt spid="2091"/>
                                        </p:tgtEl>
                                      </p:cBhvr>
                                    </p:animEffect>
                                    <p:anim calcmode="lin" valueType="num">
                                      <p:cBhvr>
                                        <p:cTn id="8" dur="1000" fill="hold"/>
                                        <p:tgtEl>
                                          <p:spTgt spid="2091"/>
                                        </p:tgtEl>
                                        <p:attrNameLst>
                                          <p:attrName>ppt_x</p:attrName>
                                        </p:attrNameLst>
                                      </p:cBhvr>
                                      <p:tavLst>
                                        <p:tav tm="0">
                                          <p:val>
                                            <p:strVal val="#ppt_x"/>
                                          </p:val>
                                        </p:tav>
                                        <p:tav tm="100000">
                                          <p:val>
                                            <p:strVal val="#ppt_x"/>
                                          </p:val>
                                        </p:tav>
                                      </p:tavLst>
                                    </p:anim>
                                    <p:anim calcmode="lin" valueType="num">
                                      <p:cBhvr>
                                        <p:cTn id="9" dur="1000" fill="hold"/>
                                        <p:tgtEl>
                                          <p:spTgt spid="209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91"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39"/>
          <p:cNvSpPr txBox="1">
            <a:spLocks noGrp="1"/>
          </p:cNvSpPr>
          <p:nvPr>
            <p:ph type="title"/>
          </p:nvPr>
        </p:nvSpPr>
        <p:spPr>
          <a:xfrm>
            <a:off x="597537" y="623256"/>
            <a:ext cx="57357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b="1" dirty="0"/>
              <a:t>Proposed Work</a:t>
            </a:r>
            <a:endParaRPr dirty="0"/>
          </a:p>
        </p:txBody>
      </p:sp>
      <p:sp>
        <p:nvSpPr>
          <p:cNvPr id="171" name="Google Shape;171;p39"/>
          <p:cNvSpPr txBox="1">
            <a:spLocks noGrp="1"/>
          </p:cNvSpPr>
          <p:nvPr>
            <p:ph type="body" idx="1"/>
          </p:nvPr>
        </p:nvSpPr>
        <p:spPr>
          <a:xfrm>
            <a:off x="303070" y="1265763"/>
            <a:ext cx="8669596" cy="3375981"/>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US" sz="1400" dirty="0"/>
              <a:t>An AI-BOT is an artificial intelligence-based system that can simulate human conversation and provide automated responses to queries. The proposed work on an AI-BOT aims to develop a conversational agent that can assist users in various tasks such as answering queries, booking appointments, and providing recommendations.</a:t>
            </a:r>
          </a:p>
          <a:p>
            <a:pPr marL="0" lvl="0" indent="0" algn="just" rtl="0">
              <a:spcBef>
                <a:spcPts val="0"/>
              </a:spcBef>
              <a:spcAft>
                <a:spcPts val="0"/>
              </a:spcAft>
              <a:buNone/>
            </a:pPr>
            <a:endParaRPr lang="en-US" sz="1400" dirty="0"/>
          </a:p>
          <a:p>
            <a:pPr marL="0" lvl="0" indent="0" algn="just" rtl="0">
              <a:spcBef>
                <a:spcPts val="0"/>
              </a:spcBef>
              <a:spcAft>
                <a:spcPts val="0"/>
              </a:spcAft>
              <a:buNone/>
            </a:pPr>
            <a:r>
              <a:rPr lang="en-US" sz="1400" dirty="0"/>
              <a:t>The AI-BOT will be designed using natural language processing (NLP) techniques and machine learning algorithms. The system will analyze user queries and generate appropriate responses based on the context and intent of the question. The AI-BOT will also be trained on a large dataset of conversational data to improve its understanding of natural language and improve its response accuracy.</a:t>
            </a:r>
          </a:p>
          <a:p>
            <a:pPr marL="0" lvl="0" indent="0" algn="just" rtl="0">
              <a:spcBef>
                <a:spcPts val="0"/>
              </a:spcBef>
              <a:spcAft>
                <a:spcPts val="0"/>
              </a:spcAft>
              <a:buNone/>
            </a:pPr>
            <a:endParaRPr lang="en-US" sz="1400" dirty="0"/>
          </a:p>
          <a:p>
            <a:pPr marL="0" lvl="0" indent="0" algn="just" rtl="0">
              <a:spcBef>
                <a:spcPts val="0"/>
              </a:spcBef>
              <a:spcAft>
                <a:spcPts val="0"/>
              </a:spcAft>
              <a:buNone/>
            </a:pPr>
            <a:r>
              <a:rPr lang="en-US" sz="1400" dirty="0"/>
              <a:t>The proposed work on the AI-BOT will involve several stages. The first stage will be the development of the AI-BOT architecture, which will involve selecting the appropriate NLP techniques, machine learning algorithms, and other tools required for the development of the AI-BOT.</a:t>
            </a:r>
            <a:endParaRPr lang="en-IN" dirty="0"/>
          </a:p>
        </p:txBody>
      </p:sp>
      <p:cxnSp>
        <p:nvCxnSpPr>
          <p:cNvPr id="172" name="Google Shape;172;p39"/>
          <p:cNvCxnSpPr/>
          <p:nvPr/>
        </p:nvCxnSpPr>
        <p:spPr>
          <a:xfrm>
            <a:off x="702387" y="649827"/>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extLst>
      <p:ext uri="{BB962C8B-B14F-4D97-AF65-F5344CB8AC3E}">
        <p14:creationId xmlns:p14="http://schemas.microsoft.com/office/powerpoint/2010/main" val="1229136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170"/>
                                        </p:tgtEl>
                                        <p:attrNameLst>
                                          <p:attrName>style.visibility</p:attrName>
                                        </p:attrNameLst>
                                      </p:cBhvr>
                                      <p:to>
                                        <p:strVal val="visible"/>
                                      </p:to>
                                    </p:set>
                                    <p:animEffect transition="in" filter="fade">
                                      <p:cBhvr>
                                        <p:cTn id="7" dur="1000"/>
                                        <p:tgtEl>
                                          <p:spTgt spid="170"/>
                                        </p:tgtEl>
                                      </p:cBhvr>
                                    </p:animEffect>
                                    <p:anim calcmode="lin" valueType="num">
                                      <p:cBhvr>
                                        <p:cTn id="8" dur="1000" fill="hold"/>
                                        <p:tgtEl>
                                          <p:spTgt spid="170"/>
                                        </p:tgtEl>
                                        <p:attrNameLst>
                                          <p:attrName>ppt_x</p:attrName>
                                        </p:attrNameLst>
                                      </p:cBhvr>
                                      <p:tavLst>
                                        <p:tav tm="0">
                                          <p:val>
                                            <p:strVal val="#ppt_x"/>
                                          </p:val>
                                        </p:tav>
                                        <p:tav tm="100000">
                                          <p:val>
                                            <p:strVal val="#ppt_x"/>
                                          </p:val>
                                        </p:tav>
                                      </p:tavLst>
                                    </p:anim>
                                    <p:anim calcmode="lin" valueType="num">
                                      <p:cBhvr>
                                        <p:cTn id="9" dur="1000" fill="hold"/>
                                        <p:tgtEl>
                                          <p:spTgt spid="17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39"/>
          <p:cNvSpPr txBox="1">
            <a:spLocks noGrp="1"/>
          </p:cNvSpPr>
          <p:nvPr>
            <p:ph type="title"/>
          </p:nvPr>
        </p:nvSpPr>
        <p:spPr>
          <a:xfrm>
            <a:off x="597537" y="623256"/>
            <a:ext cx="57357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b="1" dirty="0"/>
              <a:t>Existing Problem </a:t>
            </a:r>
            <a:endParaRPr dirty="0"/>
          </a:p>
        </p:txBody>
      </p:sp>
      <p:sp>
        <p:nvSpPr>
          <p:cNvPr id="171" name="Google Shape;171;p39"/>
          <p:cNvSpPr txBox="1">
            <a:spLocks noGrp="1"/>
          </p:cNvSpPr>
          <p:nvPr>
            <p:ph type="body" idx="1"/>
          </p:nvPr>
        </p:nvSpPr>
        <p:spPr>
          <a:xfrm>
            <a:off x="303070" y="1265763"/>
            <a:ext cx="8669596" cy="3375981"/>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US" sz="1400" dirty="0"/>
              <a:t>Natural Language Understanding (NLU): Improving an AI bot's capacity to comprehend natural language input is one of the field's greatest difficulties. The inability of current AI bots to comprehend nuanced language and complicated sentences makes it challenging for them to deliver responses that are correct and pertinent.</a:t>
            </a:r>
          </a:p>
          <a:p>
            <a:pPr marL="0" lvl="0" indent="0" algn="just" rtl="0">
              <a:spcBef>
                <a:spcPts val="0"/>
              </a:spcBef>
              <a:spcAft>
                <a:spcPts val="0"/>
              </a:spcAft>
              <a:buNone/>
            </a:pPr>
            <a:endParaRPr lang="en-US" sz="1400" dirty="0"/>
          </a:p>
          <a:p>
            <a:pPr marL="0" lvl="0" indent="0" algn="just" rtl="0">
              <a:spcBef>
                <a:spcPts val="0"/>
              </a:spcBef>
              <a:spcAft>
                <a:spcPts val="0"/>
              </a:spcAft>
              <a:buNone/>
            </a:pPr>
            <a:r>
              <a:rPr lang="en-US" sz="1400" dirty="0"/>
              <a:t>Contextual Awareness: Creating AI chatbots that can comprehend the context of a conversation is another difficulty. For instance, in order to respond appropriately to a user's request to "find a good restaurant," a bot must be able to comprehend the user's location, tastes, and dietary requirements.</a:t>
            </a:r>
          </a:p>
          <a:p>
            <a:pPr marL="0" lvl="0" indent="0" algn="just" rtl="0">
              <a:spcBef>
                <a:spcPts val="0"/>
              </a:spcBef>
              <a:spcAft>
                <a:spcPts val="0"/>
              </a:spcAft>
              <a:buNone/>
            </a:pPr>
            <a:endParaRPr lang="en-US" sz="1400" dirty="0"/>
          </a:p>
          <a:p>
            <a:pPr marL="0" lvl="0" indent="0" algn="just" rtl="0">
              <a:spcBef>
                <a:spcPts val="0"/>
              </a:spcBef>
              <a:spcAft>
                <a:spcPts val="0"/>
              </a:spcAft>
              <a:buNone/>
            </a:pPr>
            <a:r>
              <a:rPr lang="en-US" sz="1400" dirty="0"/>
              <a:t>Personalization: AI bots must be able to adapt their responses to each user according to their preferences, history, and other considerations. Data analysis and powerful machine learning algorithms are needed for this.</a:t>
            </a:r>
            <a:endParaRPr lang="en-IN" dirty="0"/>
          </a:p>
        </p:txBody>
      </p:sp>
      <p:cxnSp>
        <p:nvCxnSpPr>
          <p:cNvPr id="172" name="Google Shape;172;p39"/>
          <p:cNvCxnSpPr/>
          <p:nvPr/>
        </p:nvCxnSpPr>
        <p:spPr>
          <a:xfrm>
            <a:off x="702387" y="649827"/>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extLst>
      <p:ext uri="{BB962C8B-B14F-4D97-AF65-F5344CB8AC3E}">
        <p14:creationId xmlns:p14="http://schemas.microsoft.com/office/powerpoint/2010/main" val="15582592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170"/>
                                        </p:tgtEl>
                                        <p:attrNameLst>
                                          <p:attrName>style.visibility</p:attrName>
                                        </p:attrNameLst>
                                      </p:cBhvr>
                                      <p:to>
                                        <p:strVal val="visible"/>
                                      </p:to>
                                    </p:set>
                                    <p:animEffect transition="in" filter="fade">
                                      <p:cBhvr>
                                        <p:cTn id="7" dur="1000"/>
                                        <p:tgtEl>
                                          <p:spTgt spid="170"/>
                                        </p:tgtEl>
                                      </p:cBhvr>
                                    </p:animEffect>
                                    <p:anim calcmode="lin" valueType="num">
                                      <p:cBhvr>
                                        <p:cTn id="8" dur="1000" fill="hold"/>
                                        <p:tgtEl>
                                          <p:spTgt spid="170"/>
                                        </p:tgtEl>
                                        <p:attrNameLst>
                                          <p:attrName>ppt_x</p:attrName>
                                        </p:attrNameLst>
                                      </p:cBhvr>
                                      <p:tavLst>
                                        <p:tav tm="0">
                                          <p:val>
                                            <p:strVal val="#ppt_x"/>
                                          </p:val>
                                        </p:tav>
                                        <p:tav tm="100000">
                                          <p:val>
                                            <p:strVal val="#ppt_x"/>
                                          </p:val>
                                        </p:tav>
                                      </p:tavLst>
                                    </p:anim>
                                    <p:anim calcmode="lin" valueType="num">
                                      <p:cBhvr>
                                        <p:cTn id="9" dur="1000" fill="hold"/>
                                        <p:tgtEl>
                                          <p:spTgt spid="17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39"/>
          <p:cNvSpPr txBox="1">
            <a:spLocks noGrp="1"/>
          </p:cNvSpPr>
          <p:nvPr>
            <p:ph type="title"/>
          </p:nvPr>
        </p:nvSpPr>
        <p:spPr>
          <a:xfrm>
            <a:off x="672987" y="902225"/>
            <a:ext cx="57357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b="1" dirty="0"/>
              <a:t>BASE  PAPER</a:t>
            </a:r>
            <a:endParaRPr dirty="0"/>
          </a:p>
        </p:txBody>
      </p:sp>
      <p:sp>
        <p:nvSpPr>
          <p:cNvPr id="171" name="Google Shape;171;p39"/>
          <p:cNvSpPr txBox="1">
            <a:spLocks noGrp="1"/>
          </p:cNvSpPr>
          <p:nvPr>
            <p:ph type="body" idx="1"/>
          </p:nvPr>
        </p:nvSpPr>
        <p:spPr>
          <a:xfrm>
            <a:off x="237202" y="1503396"/>
            <a:ext cx="8669596" cy="3375981"/>
          </a:xfrm>
          <a:prstGeom prst="rect">
            <a:avLst/>
          </a:prstGeom>
        </p:spPr>
        <p:txBody>
          <a:bodyPr spcFirstLastPara="1" wrap="square" lIns="91425" tIns="91425" rIns="91425" bIns="91425" anchor="t" anchorCtr="0">
            <a:noAutofit/>
          </a:bodyPr>
          <a:lstStyle/>
          <a:p>
            <a:pPr marL="155575" indent="0" algn="just">
              <a:buNone/>
            </a:pPr>
            <a:r>
              <a:rPr lang="en-US" sz="1600" b="0" i="0" dirty="0">
                <a:solidFill>
                  <a:schemeClr val="bg1"/>
                </a:solidFill>
                <a:effectLst/>
                <a:latin typeface="Montserrat" panose="00000500000000000000" pitchFamily="2" charset="0"/>
                <a:hlinkClick r:id="rId3" action="ppaction://hlinkfile">
                  <a:extLst>
                    <a:ext uri="{A12FA001-AC4F-418D-AE19-62706E023703}">
                      <ahyp:hlinkClr xmlns:ahyp="http://schemas.microsoft.com/office/drawing/2018/hyperlinkcolor" val="tx"/>
                    </a:ext>
                  </a:extLst>
                </a:hlinkClick>
              </a:rPr>
              <a:t>The base paper on AI-BOT is titled “</a:t>
            </a:r>
            <a:r>
              <a:rPr lang="en-US" sz="1600" dirty="0">
                <a:solidFill>
                  <a:schemeClr val="bg1"/>
                </a:solidFill>
                <a:latin typeface="Montserrat" panose="00000500000000000000" pitchFamily="2" charset="0"/>
              </a:rPr>
              <a:t>A chatbot system to support visually impaired students: a pilot experiment</a:t>
            </a:r>
            <a:r>
              <a:rPr lang="en-US" sz="1600" b="0" i="0" dirty="0">
                <a:solidFill>
                  <a:schemeClr val="bg1"/>
                </a:solidFill>
                <a:effectLst/>
                <a:latin typeface="Montserrat" panose="00000500000000000000" pitchFamily="2" charset="0"/>
                <a:hlinkClick r:id="rId3" action="ppaction://hlinkfile">
                  <a:extLst>
                    <a:ext uri="{A12FA001-AC4F-418D-AE19-62706E023703}">
                      <ahyp:hlinkClr xmlns:ahyp="http://schemas.microsoft.com/office/drawing/2018/hyperlinkcolor" val="tx"/>
                    </a:ext>
                  </a:extLst>
                </a:hlinkClick>
              </a:rPr>
              <a:t>“. It was published in a peer-reviewed journal and proposes a framework for building an AI-BOT that can simulate human-like conversations and provide automated responses to user </a:t>
            </a:r>
            <a:r>
              <a:rPr lang="en-US" sz="1600" b="0" i="0" dirty="0" err="1">
                <a:solidFill>
                  <a:schemeClr val="bg1"/>
                </a:solidFill>
                <a:effectLst/>
                <a:latin typeface="Montserrat" panose="00000500000000000000" pitchFamily="2" charset="0"/>
                <a:hlinkClick r:id="rId3" action="ppaction://hlinkfile">
                  <a:extLst>
                    <a:ext uri="{A12FA001-AC4F-418D-AE19-62706E023703}">
                      <ahyp:hlinkClr xmlns:ahyp="http://schemas.microsoft.com/office/drawing/2018/hyperlinkcolor" val="tx"/>
                    </a:ext>
                  </a:extLst>
                </a:hlinkClick>
              </a:rPr>
              <a:t>queries.The</a:t>
            </a:r>
            <a:r>
              <a:rPr lang="en-US" sz="1600" b="0" i="0" dirty="0">
                <a:solidFill>
                  <a:schemeClr val="bg1"/>
                </a:solidFill>
                <a:effectLst/>
                <a:latin typeface="Montserrat" panose="00000500000000000000" pitchFamily="2" charset="0"/>
                <a:hlinkClick r:id="rId3" action="ppaction://hlinkfile">
                  <a:extLst>
                    <a:ext uri="{A12FA001-AC4F-418D-AE19-62706E023703}">
                      <ahyp:hlinkClr xmlns:ahyp="http://schemas.microsoft.com/office/drawing/2018/hyperlinkcolor" val="tx"/>
                    </a:ext>
                  </a:extLst>
                </a:hlinkClick>
              </a:rPr>
              <a:t> paper starts by providing an overview of conversational agents and their importance in various applications such as customer service, personal assistants, and healthcare. It then discusses the limitations of existing conversational agents and proposes a solution to address these limitations by developing an AI-BOT that uses natural language processing techniques and machine learning algorithms.</a:t>
            </a:r>
          </a:p>
          <a:p>
            <a:pPr marL="155575" indent="0" algn="just">
              <a:buNone/>
            </a:pPr>
            <a:endParaRPr lang="en-US" sz="1600" dirty="0">
              <a:solidFill>
                <a:schemeClr val="bg1"/>
              </a:solidFill>
              <a:latin typeface="Montserrat" panose="00000500000000000000" pitchFamily="2" charset="0"/>
              <a:hlinkClick r:id="rId3" action="ppaction://hlinkfile">
                <a:extLst>
                  <a:ext uri="{A12FA001-AC4F-418D-AE19-62706E023703}">
                    <ahyp:hlinkClr xmlns:ahyp="http://schemas.microsoft.com/office/drawing/2018/hyperlinkcolor" val="tx"/>
                  </a:ext>
                </a:extLst>
              </a:hlinkClick>
            </a:endParaRPr>
          </a:p>
          <a:p>
            <a:pPr marL="155575" indent="0" algn="just">
              <a:buNone/>
            </a:pPr>
            <a:r>
              <a:rPr lang="en-US" sz="1600" b="0" i="0" dirty="0">
                <a:solidFill>
                  <a:schemeClr val="bg1"/>
                </a:solidFill>
                <a:effectLst/>
                <a:latin typeface="Montserrat" panose="00000500000000000000" pitchFamily="2" charset="0"/>
                <a:hlinkClick r:id="rId3" action="ppaction://hlinkfile">
                  <a:extLst>
                    <a:ext uri="{A12FA001-AC4F-418D-AE19-62706E023703}">
                      <ahyp:hlinkClr xmlns:ahyp="http://schemas.microsoft.com/office/drawing/2018/hyperlinkcolor" val="tx"/>
                    </a:ext>
                  </a:extLst>
                </a:hlinkClick>
              </a:rPr>
              <a:t>C:\Users\Harsha\Downloads\chatbot-paper.pdf</a:t>
            </a:r>
            <a:endParaRPr lang="en-US" sz="1600" b="0" i="0" dirty="0">
              <a:solidFill>
                <a:schemeClr val="bg1"/>
              </a:solidFill>
              <a:effectLst/>
              <a:latin typeface="Montserrat" panose="00000500000000000000" pitchFamily="2" charset="0"/>
            </a:endParaRPr>
          </a:p>
        </p:txBody>
      </p:sp>
      <p:cxnSp>
        <p:nvCxnSpPr>
          <p:cNvPr id="172" name="Google Shape;172;p39"/>
          <p:cNvCxnSpPr/>
          <p:nvPr/>
        </p:nvCxnSpPr>
        <p:spPr>
          <a:xfrm>
            <a:off x="777837" y="890050"/>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extLst>
      <p:ext uri="{BB962C8B-B14F-4D97-AF65-F5344CB8AC3E}">
        <p14:creationId xmlns:p14="http://schemas.microsoft.com/office/powerpoint/2010/main" val="28557331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170"/>
                                        </p:tgtEl>
                                        <p:attrNameLst>
                                          <p:attrName>style.visibility</p:attrName>
                                        </p:attrNameLst>
                                      </p:cBhvr>
                                      <p:to>
                                        <p:strVal val="visible"/>
                                      </p:to>
                                    </p:set>
                                    <p:animEffect transition="in" filter="fade">
                                      <p:cBhvr>
                                        <p:cTn id="7" dur="1000"/>
                                        <p:tgtEl>
                                          <p:spTgt spid="170"/>
                                        </p:tgtEl>
                                      </p:cBhvr>
                                    </p:animEffect>
                                    <p:anim calcmode="lin" valueType="num">
                                      <p:cBhvr>
                                        <p:cTn id="8" dur="1000" fill="hold"/>
                                        <p:tgtEl>
                                          <p:spTgt spid="170"/>
                                        </p:tgtEl>
                                        <p:attrNameLst>
                                          <p:attrName>ppt_x</p:attrName>
                                        </p:attrNameLst>
                                      </p:cBhvr>
                                      <p:tavLst>
                                        <p:tav tm="0">
                                          <p:val>
                                            <p:strVal val="#ppt_x"/>
                                          </p:val>
                                        </p:tav>
                                        <p:tav tm="100000">
                                          <p:val>
                                            <p:strVal val="#ppt_x"/>
                                          </p:val>
                                        </p:tav>
                                      </p:tavLst>
                                    </p:anim>
                                    <p:anim calcmode="lin" valueType="num">
                                      <p:cBhvr>
                                        <p:cTn id="9" dur="1000" fill="hold"/>
                                        <p:tgtEl>
                                          <p:spTgt spid="17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39"/>
          <p:cNvSpPr txBox="1">
            <a:spLocks noGrp="1"/>
          </p:cNvSpPr>
          <p:nvPr>
            <p:ph type="title"/>
          </p:nvPr>
        </p:nvSpPr>
        <p:spPr>
          <a:xfrm>
            <a:off x="171334" y="445025"/>
            <a:ext cx="57357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b="1" dirty="0"/>
              <a:t>Related Work</a:t>
            </a:r>
            <a:endParaRPr dirty="0"/>
          </a:p>
        </p:txBody>
      </p:sp>
      <p:sp>
        <p:nvSpPr>
          <p:cNvPr id="171" name="Google Shape;171;p39"/>
          <p:cNvSpPr txBox="1">
            <a:spLocks noGrp="1"/>
          </p:cNvSpPr>
          <p:nvPr>
            <p:ph type="body" idx="1"/>
          </p:nvPr>
        </p:nvSpPr>
        <p:spPr>
          <a:xfrm>
            <a:off x="237202" y="1056535"/>
            <a:ext cx="8669596" cy="3375981"/>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IN" sz="1400" dirty="0"/>
              <a:t>The existing tools provide text annotation tools, such as bookmarking, note taking, or outlining facilities. However, these facilities are often crude. For example, the user often cannot directly go to the position of a bookmark in the original document (through a hyperlink, for example), or integrate bookmarks into existing outlines; thus limiting his access.</a:t>
            </a:r>
          </a:p>
          <a:p>
            <a:pPr marL="0" lvl="0" indent="0" algn="just" rtl="0">
              <a:spcBef>
                <a:spcPts val="0"/>
              </a:spcBef>
              <a:spcAft>
                <a:spcPts val="0"/>
              </a:spcAft>
              <a:buNone/>
            </a:pPr>
            <a:endParaRPr lang="en-IN" sz="1400" dirty="0"/>
          </a:p>
          <a:p>
            <a:pPr marL="0" lvl="0" indent="0" algn="just" rtl="0">
              <a:spcBef>
                <a:spcPts val="0"/>
              </a:spcBef>
              <a:spcAft>
                <a:spcPts val="0"/>
              </a:spcAft>
              <a:buNone/>
            </a:pPr>
            <a:r>
              <a:rPr lang="en-IN" sz="1400" dirty="0"/>
              <a:t>NLP techniques used to improve the reading and writing tasks of the visually handicapped include word prediction and homonym checking. Word prediction allows the application to predict the most likely word to be typed given the previous context. The user types a letter and the program offers a list of the most likely words beginning with that letter. If the required word is on the list, it can be quickly selected. If the word is not on the list, typing the next letter will bring up a different choice and so on. Homonym support provides auditory and visual reinforcement of commonly confused like-sounding words. To avoid the confusion between homophones, the program colour codes confusable words and lists possible alternatives with audible definitions and sample sentences.</a:t>
            </a:r>
          </a:p>
          <a:p>
            <a:pPr marL="0" lvl="0" indent="0" algn="l" rtl="0">
              <a:spcBef>
                <a:spcPts val="0"/>
              </a:spcBef>
              <a:spcAft>
                <a:spcPts val="0"/>
              </a:spcAft>
              <a:buNone/>
            </a:pPr>
            <a:endParaRPr lang="en-IN" dirty="0"/>
          </a:p>
          <a:p>
            <a:pPr marL="0" lvl="0" indent="0" algn="l" rtl="0">
              <a:spcBef>
                <a:spcPts val="0"/>
              </a:spcBef>
              <a:spcAft>
                <a:spcPts val="0"/>
              </a:spcAft>
              <a:buNone/>
            </a:pPr>
            <a:endParaRPr lang="en-IN" dirty="0"/>
          </a:p>
          <a:p>
            <a:pPr marL="0" lvl="0" indent="0" algn="l" rtl="0">
              <a:spcBef>
                <a:spcPts val="0"/>
              </a:spcBef>
              <a:spcAft>
                <a:spcPts val="0"/>
              </a:spcAft>
              <a:buNone/>
            </a:pPr>
            <a:endParaRPr lang="en-IN" dirty="0"/>
          </a:p>
        </p:txBody>
      </p:sp>
      <p:cxnSp>
        <p:nvCxnSpPr>
          <p:cNvPr id="172" name="Google Shape;172;p39"/>
          <p:cNvCxnSpPr/>
          <p:nvPr/>
        </p:nvCxnSpPr>
        <p:spPr>
          <a:xfrm>
            <a:off x="359773" y="445025"/>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extLst>
      <p:ext uri="{BB962C8B-B14F-4D97-AF65-F5344CB8AC3E}">
        <p14:creationId xmlns:p14="http://schemas.microsoft.com/office/powerpoint/2010/main" val="17822019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170"/>
                                        </p:tgtEl>
                                        <p:attrNameLst>
                                          <p:attrName>style.visibility</p:attrName>
                                        </p:attrNameLst>
                                      </p:cBhvr>
                                      <p:to>
                                        <p:strVal val="visible"/>
                                      </p:to>
                                    </p:set>
                                    <p:animEffect transition="in" filter="fade">
                                      <p:cBhvr>
                                        <p:cTn id="7" dur="1000"/>
                                        <p:tgtEl>
                                          <p:spTgt spid="170"/>
                                        </p:tgtEl>
                                      </p:cBhvr>
                                    </p:animEffect>
                                    <p:anim calcmode="lin" valueType="num">
                                      <p:cBhvr>
                                        <p:cTn id="8" dur="1000" fill="hold"/>
                                        <p:tgtEl>
                                          <p:spTgt spid="170"/>
                                        </p:tgtEl>
                                        <p:attrNameLst>
                                          <p:attrName>ppt_x</p:attrName>
                                        </p:attrNameLst>
                                      </p:cBhvr>
                                      <p:tavLst>
                                        <p:tav tm="0">
                                          <p:val>
                                            <p:strVal val="#ppt_x"/>
                                          </p:val>
                                        </p:tav>
                                        <p:tav tm="100000">
                                          <p:val>
                                            <p:strVal val="#ppt_x"/>
                                          </p:val>
                                        </p:tav>
                                      </p:tavLst>
                                    </p:anim>
                                    <p:anim calcmode="lin" valueType="num">
                                      <p:cBhvr>
                                        <p:cTn id="9" dur="1000" fill="hold"/>
                                        <p:tgtEl>
                                          <p:spTgt spid="17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0" grpId="0"/>
    </p:bldLst>
  </p:timing>
</p:sld>
</file>

<file path=ppt/theme/theme1.xml><?xml version="1.0" encoding="utf-8"?>
<a:theme xmlns:a="http://schemas.openxmlformats.org/drawingml/2006/main" name="Futuristic Background by Slidesgo">
  <a:themeElements>
    <a:clrScheme name="Simple Light">
      <a:dk1>
        <a:srgbClr val="001633"/>
      </a:dk1>
      <a:lt1>
        <a:srgbClr val="FFFFFF"/>
      </a:lt1>
      <a:dk2>
        <a:srgbClr val="85D5E6"/>
      </a:dk2>
      <a:lt2>
        <a:srgbClr val="FFAB40"/>
      </a:lt2>
      <a:accent1>
        <a:srgbClr val="FFAB40"/>
      </a:accent1>
      <a:accent2>
        <a:srgbClr val="85D5E6"/>
      </a:accent2>
      <a:accent3>
        <a:srgbClr val="78909C"/>
      </a:accent3>
      <a:accent4>
        <a:srgbClr val="FFAB40"/>
      </a:accent4>
      <a:accent5>
        <a:srgbClr val="0097A7"/>
      </a:accent5>
      <a:accent6>
        <a:srgbClr val="001633"/>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581</TotalTime>
  <Words>1616</Words>
  <Application>Microsoft Office PowerPoint</Application>
  <PresentationFormat>On-screen Show (16:9)</PresentationFormat>
  <Paragraphs>78</Paragraphs>
  <Slides>13</Slides>
  <Notes>13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Montserrat ExtraBold</vt:lpstr>
      <vt:lpstr>Montserrat Medium</vt:lpstr>
      <vt:lpstr>Montserrat</vt:lpstr>
      <vt:lpstr>Arial</vt:lpstr>
      <vt:lpstr>Montserrat ExtraLight</vt:lpstr>
      <vt:lpstr>Futuristic Background by Slidesgo</vt:lpstr>
      <vt:lpstr>CHATBOT USING NLP FOR IMPAIRED PEOPLE</vt:lpstr>
      <vt:lpstr>Abstract</vt:lpstr>
      <vt:lpstr>Need of proposed Work</vt:lpstr>
      <vt:lpstr>Proposed Architecture</vt:lpstr>
      <vt:lpstr>System requirements</vt:lpstr>
      <vt:lpstr>Proposed Work</vt:lpstr>
      <vt:lpstr>Existing Problem </vt:lpstr>
      <vt:lpstr>BASE  PAPER</vt:lpstr>
      <vt:lpstr>Related Work</vt:lpstr>
      <vt:lpstr>Conclusion</vt:lpstr>
      <vt:lpstr>References</vt:lpstr>
      <vt:lpstr>References</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AI-BOT</dc:title>
  <dc:creator>PABBATHI B L SHREE HARSHA  20BCD7151</dc:creator>
  <cp:lastModifiedBy>PABBATHI B L SHREE HARSHA  20BCD7151</cp:lastModifiedBy>
  <cp:revision>14</cp:revision>
  <dcterms:modified xsi:type="dcterms:W3CDTF">2023-05-11T11:15:24Z</dcterms:modified>
</cp:coreProperties>
</file>